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2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2" r:id="rId26"/>
    <p:sldId id="283" r:id="rId27"/>
    <p:sldId id="284" r:id="rId28"/>
    <p:sldId id="285" r:id="rId29"/>
    <p:sldId id="286" r:id="rId30"/>
    <p:sldId id="287" r:id="rId31"/>
    <p:sldId id="288" r:id="rId32"/>
  </p:sldIdLst>
  <p:sldSz cx="9144000" cy="5143500" type="screen16x9"/>
  <p:notesSz cx="6858000" cy="9144000"/>
  <p:embeddedFontLst>
    <p:embeddedFont>
      <p:font typeface="Average" panose="020B0604020202020204" charset="0"/>
      <p:regular r:id="rId34"/>
    </p:embeddedFont>
    <p:embeddedFont>
      <p:font typeface="Open Sans" panose="020B0606030504020204" pitchFamily="34" charset="0"/>
      <p:regular r:id="rId35"/>
      <p:bold r:id="rId36"/>
      <p:italic r:id="rId37"/>
      <p:boldItalic r:id="rId38"/>
    </p:embeddedFont>
    <p:embeddedFont>
      <p:font typeface="Open Sans Light" panose="020B0306030504020204" pitchFamily="34" charset="0"/>
      <p:regular r:id="rId39"/>
      <p:bold r:id="rId40"/>
      <p:italic r:id="rId41"/>
      <p:boldItalic r:id="rId42"/>
    </p:embeddedFont>
    <p:embeddedFont>
      <p:font typeface="Open Sans SemiBold" panose="020B0706030804020204" pitchFamily="34" charset="0"/>
      <p:regular r:id="rId43"/>
      <p:bold r:id="rId44"/>
      <p:italic r:id="rId45"/>
      <p:boldItalic r:id="rId46"/>
    </p:embeddedFont>
    <p:embeddedFont>
      <p:font typeface="Oswald" panose="00000500000000000000" pitchFamily="2" charset="0"/>
      <p:regular r:id="rId47"/>
      <p:bold r:id="rId48"/>
    </p:embeddedFont>
    <p:embeddedFont>
      <p:font typeface="Oswald Regular" panose="00000500000000000000" charset="0"/>
      <p:regular r:id="rId49"/>
      <p:bold r:id="rId5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1D8A088-1545-4C28-B3CF-E187A4846989}">
  <a:tblStyle styleId="{D1D8A088-1545-4C28-B3CF-E187A484698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3" d="100"/>
          <a:sy n="123" d="100"/>
        </p:scale>
        <p:origin x="720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6.fntdata"/><Relationship Id="rId21" Type="http://schemas.openxmlformats.org/officeDocument/2006/relationships/slide" Target="slides/slide20.xml"/><Relationship Id="rId34" Type="http://schemas.openxmlformats.org/officeDocument/2006/relationships/font" Target="fonts/font1.fntdata"/><Relationship Id="rId42" Type="http://schemas.openxmlformats.org/officeDocument/2006/relationships/font" Target="fonts/font9.fntdata"/><Relationship Id="rId47" Type="http://schemas.openxmlformats.org/officeDocument/2006/relationships/font" Target="fonts/font14.fntdata"/><Relationship Id="rId50" Type="http://schemas.openxmlformats.org/officeDocument/2006/relationships/font" Target="fonts/font17.fntdata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4.fntdata"/><Relationship Id="rId40" Type="http://schemas.openxmlformats.org/officeDocument/2006/relationships/font" Target="fonts/font7.fntdata"/><Relationship Id="rId45" Type="http://schemas.openxmlformats.org/officeDocument/2006/relationships/font" Target="fonts/font12.fntdata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11.fntdata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2.fntdata"/><Relationship Id="rId43" Type="http://schemas.openxmlformats.org/officeDocument/2006/relationships/font" Target="fonts/font10.fntdata"/><Relationship Id="rId48" Type="http://schemas.openxmlformats.org/officeDocument/2006/relationships/font" Target="fonts/font15.fntdata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font" Target="fonts/font5.fntdata"/><Relationship Id="rId46" Type="http://schemas.openxmlformats.org/officeDocument/2006/relationships/font" Target="fonts/font13.fntdata"/><Relationship Id="rId20" Type="http://schemas.openxmlformats.org/officeDocument/2006/relationships/slide" Target="slides/slide19.xml"/><Relationship Id="rId41" Type="http://schemas.openxmlformats.org/officeDocument/2006/relationships/font" Target="fonts/font8.fntdata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3.fntdata"/><Relationship Id="rId49" Type="http://schemas.openxmlformats.org/officeDocument/2006/relationships/font" Target="fonts/font1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Google Shape;3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5b6b691569_0_2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5b6b691569_0_2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5b6b691569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5b6b691569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5b6b69156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5b6b69156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5b6b691569_0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" name="Google Shape;276;g5b6b691569_0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5b6b691569_0_1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1" name="Google Shape;321;g5b6b691569_0_1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g3b83631a13_0_2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5" name="Google Shape;365;g3b83631a13_0_2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g5b6b69156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1" name="Google Shape;371;g5b6b69156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g3b83631a13_0_1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7" name="Google Shape;377;g3b83631a13_0_1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3b83631a13_0_1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3b83631a13_0_1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g3b83631a13_0_2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9" name="Google Shape;389;g3b83631a13_0_2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g3b83631a13_0_2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" name="Google Shape;38;g3b83631a13_0_2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3b83631a13_0_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3b83631a13_0_1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g3b83631a13_0_1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1" name="Google Shape;401;g3b83631a13_0_1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g3b83631a13_0_1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6" name="Google Shape;406;g3b83631a13_0_1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3b83631a13_0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3" name="Google Shape;413;g3b83631a13_0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g3b83631a13_0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9" name="Google Shape;419;g3b83631a13_0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g5b6b691569_0_2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1" name="Google Shape;431;g5b6b691569_0_2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g3b83631a13_0_1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6" name="Google Shape;436;g3b83631a13_0_17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g3b83631a13_0_1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2" name="Google Shape;442;g3b83631a13_0_1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Google Shape;448;g3b83631a13_0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9" name="Google Shape;449;g3b83631a13_0_1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g3b83631a13_0_1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55" name="Google Shape;455;g3b83631a13_0_1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5b6b691569_0_2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Google Shape;50;g5b6b691569_0_2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Google Shape;460;g3b83631a13_0_1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1" name="Google Shape;461;g3b83631a13_0_1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g3b83631a13_0_1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7" name="Google Shape;467;g3b83631a13_0_1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5b6b691569_0_2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5b6b691569_0_2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5b6b691569_0_2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5b6b691569_0_2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5b6b691569_0_2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5b6b691569_0_2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5b6b691569_0_2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5b6b691569_0_2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3b83631a13_0_1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3b83631a13_0_1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3b83631a13_0_2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3b83631a13_0_2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rgbClr val="ECFFE9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6745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671258" y="810000"/>
            <a:ext cx="7801500" cy="173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Oswald Regular"/>
              <a:buNone/>
              <a:defRPr sz="4800">
                <a:solidFill>
                  <a:srgbClr val="000000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Font typeface="Oswald Regular"/>
              <a:buNone/>
              <a:defRPr sz="4800">
                <a:latin typeface="Oswald Regular"/>
                <a:ea typeface="Oswald Regular"/>
                <a:cs typeface="Oswald Regular"/>
                <a:sym typeface="Oswald Regular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Font typeface="Oswald Regular"/>
              <a:buNone/>
              <a:defRPr sz="4800">
                <a:latin typeface="Oswald Regular"/>
                <a:ea typeface="Oswald Regular"/>
                <a:cs typeface="Oswald Regular"/>
                <a:sym typeface="Oswald Regular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Font typeface="Oswald Regular"/>
              <a:buNone/>
              <a:defRPr sz="4800">
                <a:latin typeface="Oswald Regular"/>
                <a:ea typeface="Oswald Regular"/>
                <a:cs typeface="Oswald Regular"/>
                <a:sym typeface="Oswald Regular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Font typeface="Oswald Regular"/>
              <a:buNone/>
              <a:defRPr sz="4800">
                <a:latin typeface="Oswald Regular"/>
                <a:ea typeface="Oswald Regular"/>
                <a:cs typeface="Oswald Regular"/>
                <a:sym typeface="Oswald Regular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Font typeface="Oswald Regular"/>
              <a:buNone/>
              <a:defRPr sz="4800">
                <a:latin typeface="Oswald Regular"/>
                <a:ea typeface="Oswald Regular"/>
                <a:cs typeface="Oswald Regular"/>
                <a:sym typeface="Oswald Regular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Font typeface="Oswald Regular"/>
              <a:buNone/>
              <a:defRPr sz="4800">
                <a:latin typeface="Oswald Regular"/>
                <a:ea typeface="Oswald Regular"/>
                <a:cs typeface="Oswald Regular"/>
                <a:sym typeface="Oswald Regular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Font typeface="Oswald Regular"/>
              <a:buNone/>
              <a:defRPr sz="4800">
                <a:latin typeface="Oswald Regular"/>
                <a:ea typeface="Oswald Regular"/>
                <a:cs typeface="Oswald Regular"/>
                <a:sym typeface="Oswald Regular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Font typeface="Oswald Regular"/>
              <a:buNone/>
              <a:defRPr sz="4800">
                <a:latin typeface="Oswald Regular"/>
                <a:ea typeface="Oswald Regular"/>
                <a:cs typeface="Oswald Regular"/>
                <a:sym typeface="Oswald Regular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671250" y="2994076"/>
            <a:ext cx="7801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Open Sans"/>
              <a:buNone/>
              <a:defRPr sz="2400" i="1">
                <a:solidFill>
                  <a:srgbClr val="43434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100"/>
              <a:buNone/>
              <a:defRPr sz="2100" i="1">
                <a:solidFill>
                  <a:srgbClr val="434343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100"/>
              <a:buNone/>
              <a:defRPr sz="2100" i="1">
                <a:solidFill>
                  <a:srgbClr val="434343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100"/>
              <a:buNone/>
              <a:defRPr sz="2100" i="1">
                <a:solidFill>
                  <a:srgbClr val="434343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100"/>
              <a:buNone/>
              <a:defRPr sz="2100" i="1">
                <a:solidFill>
                  <a:srgbClr val="434343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100"/>
              <a:buNone/>
              <a:defRPr sz="2100" i="1">
                <a:solidFill>
                  <a:srgbClr val="434343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100"/>
              <a:buNone/>
              <a:defRPr sz="2100" i="1">
                <a:solidFill>
                  <a:srgbClr val="434343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100"/>
              <a:buNone/>
              <a:defRPr sz="2100" i="1">
                <a:solidFill>
                  <a:srgbClr val="434343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100"/>
              <a:buNone/>
              <a:defRPr sz="2100" i="1"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rgbClr val="ECFFE9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Oswald Regular"/>
              <a:buNone/>
              <a:defRPr sz="4800">
                <a:solidFill>
                  <a:srgbClr val="000000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None/>
              <a:defRPr sz="3600">
                <a:solidFill>
                  <a:srgbClr val="000000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None/>
              <a:defRPr sz="3600">
                <a:solidFill>
                  <a:srgbClr val="000000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None/>
              <a:defRPr sz="3600">
                <a:solidFill>
                  <a:srgbClr val="000000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None/>
              <a:defRPr sz="3600">
                <a:solidFill>
                  <a:srgbClr val="000000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None/>
              <a:defRPr sz="3600">
                <a:solidFill>
                  <a:srgbClr val="000000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None/>
              <a:defRPr sz="3600">
                <a:solidFill>
                  <a:srgbClr val="000000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None/>
              <a:defRPr sz="3600">
                <a:solidFill>
                  <a:srgbClr val="000000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None/>
              <a:defRPr sz="3600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rgbClr val="ECFFE9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0000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Open Sans Light"/>
              <a:buChar char="●"/>
              <a:defRPr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L="914400" lvl="1" indent="-317500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Open Sans Light"/>
              <a:buChar char="○"/>
              <a:defRPr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2pPr>
            <a:lvl3pPr marL="1371600" lvl="2" indent="-317500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Open Sans Light"/>
              <a:buChar char="■"/>
              <a:defRPr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3pPr>
            <a:lvl4pPr marL="1828800" lvl="3" indent="-317500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Open Sans Light"/>
              <a:buChar char="●"/>
              <a:defRPr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4pPr>
            <a:lvl5pPr marL="2286000" lvl="4" indent="-317500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Open Sans Light"/>
              <a:buChar char="○"/>
              <a:defRPr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5pPr>
            <a:lvl6pPr marL="2743200" lvl="5" indent="-317500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Open Sans Light"/>
              <a:buChar char="■"/>
              <a:defRPr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6pPr>
            <a:lvl7pPr marL="3200400" lvl="6" indent="-317500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Open Sans Light"/>
              <a:buChar char="●"/>
              <a:defRPr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7pPr>
            <a:lvl8pPr marL="3657600" lvl="7" indent="-317500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Open Sans Light"/>
              <a:buChar char="○"/>
              <a:defRPr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8pPr>
            <a:lvl9pPr marL="4114800" lvl="8" indent="-317500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None/>
              <a:defRPr>
                <a:solidFill>
                  <a:srgbClr val="000000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bg>
      <p:bgPr>
        <a:solidFill>
          <a:srgbClr val="ECFFE9"/>
        </a:solidFill>
        <a:effectLst/>
      </p:bgPr>
    </p:bg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26" name="Google Shape;26;p5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Oswald Regular"/>
              <a:buNone/>
              <a:defRPr sz="4200">
                <a:solidFill>
                  <a:srgbClr val="000000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Open Sans Light"/>
              <a:buChar char="●"/>
              <a:defRPr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Open Sans Light"/>
              <a:buChar char="○"/>
              <a:defRPr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Open Sans Light"/>
              <a:buChar char="■"/>
              <a:defRPr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Open Sans Light"/>
              <a:buChar char="●"/>
              <a:defRPr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Open Sans Light"/>
              <a:buChar char="○"/>
              <a:defRPr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Open Sans Light"/>
              <a:buChar char="■"/>
              <a:defRPr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Open Sans Light"/>
              <a:buChar char="●"/>
              <a:defRPr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Open Sans Light"/>
              <a:buChar char="○"/>
              <a:defRPr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400"/>
              <a:buFont typeface="Open Sans Light"/>
              <a:buChar char="■"/>
              <a:defRPr>
                <a:solidFill>
                  <a:srgbClr val="000000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late">
    <p:bg>
      <p:bgPr>
        <a:solidFill>
          <a:srgbClr val="D9FCD4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kw.uni-osnabrueck.de/studiengaenge/auslandsaufenthalt/studium_mit_erasmus/partneruniversitaeten.html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-osnabrueck.de/studium/studium-und-praktikum-im-ausland/austauschprogramme/partneruniversitaeten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fulbright.de/stipendien/programm/studienstipendium-uni-und-fh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fulbright.de/stipendien/programm/studienstipendium-uni-und-fh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beate.teutloff@uos.de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ad.de/rise/de/rise-weltweit/praktikum-finden/bewerberportal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tacs.ca/en/programs/globalink/globalink-research-internship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-osnabrueck.de/studium/studium-und-praktikum-im-ausland/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mailto:ikw-eras@uos.de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beate.teutloff@uos.de" TargetMode="External"/><Relationship Id="rId4" Type="http://schemas.openxmlformats.org/officeDocument/2006/relationships/hyperlink" Target="mailto:verena.blum@uos.de" TargetMode="Externa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FFE9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ctrTitle"/>
          </p:nvPr>
        </p:nvSpPr>
        <p:spPr>
          <a:xfrm>
            <a:off x="671258" y="810000"/>
            <a:ext cx="7801500" cy="173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Your Semester Abroad</a:t>
            </a:r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ubTitle" idx="1"/>
          </p:nvPr>
        </p:nvSpPr>
        <p:spPr>
          <a:xfrm>
            <a:off x="671250" y="2994076"/>
            <a:ext cx="7801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 first introduction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5"/>
          <p:cNvSpPr txBox="1">
            <a:spLocks noGrp="1"/>
          </p:cNvSpPr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General Idea	</a:t>
            </a:r>
            <a:endParaRPr/>
          </a:p>
        </p:txBody>
      </p:sp>
      <p:sp>
        <p:nvSpPr>
          <p:cNvPr id="139" name="Google Shape;139;p15"/>
          <p:cNvSpPr txBox="1">
            <a:spLocks noGrp="1"/>
          </p:cNvSpPr>
          <p:nvPr>
            <p:ph type="body" idx="1"/>
          </p:nvPr>
        </p:nvSpPr>
        <p:spPr>
          <a:xfrm>
            <a:off x="346425" y="102105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study abroad for at least one semester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courses may count towards your optional or compulsory optional modules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/>
              <a:t>different options: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140" name="Google Shape;140;p15"/>
          <p:cNvSpPr/>
          <p:nvPr/>
        </p:nvSpPr>
        <p:spPr>
          <a:xfrm>
            <a:off x="682250" y="2478800"/>
            <a:ext cx="2216700" cy="13050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 w="28575" cap="flat" cmpd="sng">
            <a:solidFill>
              <a:srgbClr val="F1C23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Open Sans"/>
                <a:ea typeface="Open Sans"/>
                <a:cs typeface="Open Sans"/>
                <a:sym typeface="Open Sans"/>
              </a:rPr>
              <a:t>University Partnerships</a:t>
            </a:r>
            <a:endParaRPr>
              <a:solidFill>
                <a:srgbClr val="38761D"/>
              </a:solidFill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42" name="Google Shape;142;p15"/>
          <p:cNvSpPr/>
          <p:nvPr/>
        </p:nvSpPr>
        <p:spPr>
          <a:xfrm>
            <a:off x="6245025" y="2478875"/>
            <a:ext cx="2216700" cy="13050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 w="28575" cap="flat" cmpd="sng">
            <a:solidFill>
              <a:srgbClr val="274E1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latin typeface="Open Sans"/>
                <a:ea typeface="Open Sans"/>
                <a:cs typeface="Open Sans"/>
                <a:sym typeface="Open Sans"/>
              </a:rPr>
              <a:t>Individually Organized</a:t>
            </a:r>
            <a:endParaRPr sz="4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" name="Google Shape;191;p17">
            <a:extLst>
              <a:ext uri="{FF2B5EF4-FFF2-40B4-BE49-F238E27FC236}">
                <a16:creationId xmlns:a16="http://schemas.microsoft.com/office/drawing/2014/main" id="{E6BD607B-6B52-49A6-99E6-BA93C1F7636E}"/>
              </a:ext>
            </a:extLst>
          </p:cNvPr>
          <p:cNvSpPr/>
          <p:nvPr/>
        </p:nvSpPr>
        <p:spPr>
          <a:xfrm>
            <a:off x="3541979" y="2478800"/>
            <a:ext cx="2216700" cy="1305000"/>
          </a:xfrm>
          <a:prstGeom prst="roundRect">
            <a:avLst>
              <a:gd name="adj" fmla="val 16667"/>
            </a:avLst>
          </a:prstGeom>
          <a:solidFill>
            <a:srgbClr val="EA9999"/>
          </a:solidFill>
          <a:ln w="28575" cap="flat" cmpd="sng">
            <a:solidFill>
              <a:srgbClr val="CC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dirty="0" err="1">
                <a:latin typeface="Open Sans"/>
                <a:ea typeface="Open Sans"/>
                <a:cs typeface="Open Sans"/>
                <a:sym typeface="Open Sans"/>
              </a:rPr>
              <a:t>CogSci</a:t>
            </a:r>
            <a:r>
              <a:rPr lang="en-GB" sz="17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Partnerships</a:t>
            </a:r>
            <a:br>
              <a:rPr lang="en-GB" sz="1700" dirty="0">
                <a:latin typeface="Open Sans"/>
                <a:ea typeface="Open Sans"/>
                <a:cs typeface="Open Sans"/>
                <a:sym typeface="Open Sans"/>
              </a:rPr>
            </a:br>
            <a:r>
              <a:rPr lang="en-GB" sz="1700" dirty="0">
                <a:latin typeface="Open Sans"/>
                <a:ea typeface="Open Sans"/>
                <a:cs typeface="Open Sans"/>
                <a:sym typeface="Open Sans"/>
              </a:rPr>
              <a:t>ERASMUS+</a:t>
            </a:r>
            <a:endParaRPr sz="1700" dirty="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6"/>
          <p:cNvSpPr txBox="1">
            <a:spLocks noGrp="1"/>
          </p:cNvSpPr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Financial Support</a:t>
            </a:r>
            <a:endParaRPr/>
          </a:p>
        </p:txBody>
      </p:sp>
      <p:sp>
        <p:nvSpPr>
          <p:cNvPr id="152" name="Google Shape;152;p16"/>
          <p:cNvSpPr/>
          <p:nvPr/>
        </p:nvSpPr>
        <p:spPr>
          <a:xfrm>
            <a:off x="488813" y="1149488"/>
            <a:ext cx="2216700" cy="7986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 w="28575" cap="flat" cmpd="sng">
            <a:solidFill>
              <a:srgbClr val="F1C23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latin typeface="Open Sans"/>
                <a:ea typeface="Open Sans"/>
                <a:cs typeface="Open Sans"/>
                <a:sym typeface="Open Sans"/>
              </a:rPr>
              <a:t>University Partnerships</a:t>
            </a:r>
            <a:endParaRPr sz="17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3" name="Google Shape;153;p16"/>
          <p:cNvSpPr/>
          <p:nvPr/>
        </p:nvSpPr>
        <p:spPr>
          <a:xfrm>
            <a:off x="488813" y="2578576"/>
            <a:ext cx="2216700" cy="798600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2857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dirty="0" err="1">
                <a:latin typeface="Open Sans"/>
                <a:ea typeface="Open Sans"/>
                <a:cs typeface="Open Sans"/>
                <a:sym typeface="Open Sans"/>
              </a:rPr>
              <a:t>CogSci</a:t>
            </a:r>
            <a:r>
              <a:rPr lang="en-GB" sz="1700" dirty="0">
                <a:latin typeface="Open Sans"/>
                <a:ea typeface="Open Sans"/>
                <a:cs typeface="Open Sans"/>
                <a:sym typeface="Open Sans"/>
              </a:rPr>
              <a:t> Partnerships</a:t>
            </a:r>
            <a:br>
              <a:rPr lang="en-GB" sz="1700" dirty="0">
                <a:latin typeface="Open Sans"/>
                <a:ea typeface="Open Sans"/>
                <a:cs typeface="Open Sans"/>
                <a:sym typeface="Open Sans"/>
              </a:rPr>
            </a:br>
            <a:r>
              <a:rPr lang="en-GB" sz="1700" dirty="0">
                <a:latin typeface="Open Sans"/>
                <a:ea typeface="Open Sans"/>
                <a:cs typeface="Open Sans"/>
                <a:sym typeface="Open Sans"/>
              </a:rPr>
              <a:t>ERASMUS+</a:t>
            </a:r>
            <a:endParaRPr sz="17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4" name="Google Shape;154;p16"/>
          <p:cNvSpPr/>
          <p:nvPr/>
        </p:nvSpPr>
        <p:spPr>
          <a:xfrm>
            <a:off x="488813" y="3954650"/>
            <a:ext cx="2216700" cy="798600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2857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latin typeface="Open Sans"/>
                <a:ea typeface="Open Sans"/>
                <a:cs typeface="Open Sans"/>
                <a:sym typeface="Open Sans"/>
              </a:rPr>
              <a:t>Individually Organized</a:t>
            </a:r>
            <a:endParaRPr sz="17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5" name="Google Shape;155;p16"/>
          <p:cNvSpPr/>
          <p:nvPr/>
        </p:nvSpPr>
        <p:spPr>
          <a:xfrm>
            <a:off x="4815700" y="1047300"/>
            <a:ext cx="3804900" cy="4908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latin typeface="Open Sans"/>
                <a:ea typeface="Open Sans"/>
                <a:cs typeface="Open Sans"/>
                <a:sym typeface="Open Sans"/>
              </a:rPr>
              <a:t>study-fee exemption</a:t>
            </a:r>
            <a:endParaRPr sz="17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6" name="Google Shape;156;p16"/>
          <p:cNvSpPr/>
          <p:nvPr/>
        </p:nvSpPr>
        <p:spPr>
          <a:xfrm>
            <a:off x="4815777" y="3037650"/>
            <a:ext cx="3804900" cy="4908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latin typeface="Open Sans"/>
                <a:ea typeface="Open Sans"/>
                <a:cs typeface="Open Sans"/>
                <a:sym typeface="Open Sans"/>
              </a:rPr>
              <a:t>Auslands BAFöG</a:t>
            </a:r>
            <a:endParaRPr sz="17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7" name="Google Shape;157;p16"/>
          <p:cNvSpPr/>
          <p:nvPr/>
        </p:nvSpPr>
        <p:spPr>
          <a:xfrm>
            <a:off x="4815700" y="2374200"/>
            <a:ext cx="3804900" cy="4908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latin typeface="Open Sans"/>
                <a:ea typeface="Open Sans"/>
                <a:cs typeface="Open Sans"/>
                <a:sym typeface="Open Sans"/>
              </a:rPr>
              <a:t>various stipends and scholarships</a:t>
            </a:r>
            <a:endParaRPr sz="17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8" name="Google Shape;158;p16"/>
          <p:cNvSpPr/>
          <p:nvPr/>
        </p:nvSpPr>
        <p:spPr>
          <a:xfrm>
            <a:off x="4815700" y="1710750"/>
            <a:ext cx="3804900" cy="4908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latin typeface="Open Sans"/>
                <a:ea typeface="Open Sans"/>
                <a:cs typeface="Open Sans"/>
                <a:sym typeface="Open Sans"/>
              </a:rPr>
              <a:t>PROMOS-program (DAAD)</a:t>
            </a:r>
            <a:endParaRPr sz="17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59" name="Google Shape;159;p16"/>
          <p:cNvSpPr/>
          <p:nvPr/>
        </p:nvSpPr>
        <p:spPr>
          <a:xfrm>
            <a:off x="4815777" y="3701100"/>
            <a:ext cx="3804900" cy="4908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latin typeface="Open Sans"/>
                <a:ea typeface="Open Sans"/>
                <a:cs typeface="Open Sans"/>
                <a:sym typeface="Open Sans"/>
              </a:rPr>
              <a:t>university mobility grant</a:t>
            </a:r>
            <a:endParaRPr sz="17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60" name="Google Shape;160;p16"/>
          <p:cNvSpPr/>
          <p:nvPr/>
        </p:nvSpPr>
        <p:spPr>
          <a:xfrm>
            <a:off x="4815700" y="4364550"/>
            <a:ext cx="3804900" cy="4908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dirty="0">
                <a:latin typeface="Open Sans"/>
                <a:ea typeface="Open Sans"/>
                <a:cs typeface="Open Sans"/>
                <a:sym typeface="Open Sans"/>
              </a:rPr>
              <a:t>ERASMUS+ mobility grant</a:t>
            </a:r>
            <a:endParaRPr sz="1700" dirty="0">
              <a:latin typeface="Open Sans"/>
              <a:ea typeface="Open Sans"/>
              <a:cs typeface="Open Sans"/>
              <a:sym typeface="Open Sans"/>
            </a:endParaRPr>
          </a:p>
        </p:txBody>
      </p:sp>
      <p:grpSp>
        <p:nvGrpSpPr>
          <p:cNvPr id="162" name="Google Shape;162;p16"/>
          <p:cNvGrpSpPr/>
          <p:nvPr/>
        </p:nvGrpSpPr>
        <p:grpSpPr>
          <a:xfrm>
            <a:off x="2705513" y="1292700"/>
            <a:ext cx="2110264" cy="3317250"/>
            <a:chOff x="2705513" y="1292700"/>
            <a:chExt cx="2110264" cy="3317250"/>
          </a:xfrm>
        </p:grpSpPr>
        <p:cxnSp>
          <p:nvCxnSpPr>
            <p:cNvPr id="163" name="Google Shape;163;p16"/>
            <p:cNvCxnSpPr>
              <a:stCxn id="153" idx="3"/>
              <a:endCxn id="155" idx="2"/>
            </p:cNvCxnSpPr>
            <p:nvPr/>
          </p:nvCxnSpPr>
          <p:spPr>
            <a:xfrm flipV="1">
              <a:off x="2705513" y="1292700"/>
              <a:ext cx="2110187" cy="1685176"/>
            </a:xfrm>
            <a:prstGeom prst="curvedConnector3">
              <a:avLst>
                <a:gd name="adj1" fmla="val 50000"/>
              </a:avLst>
            </a:prstGeom>
            <a:noFill/>
            <a:ln w="19050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4" name="Google Shape;164;p16"/>
            <p:cNvCxnSpPr>
              <a:stCxn id="153" idx="3"/>
              <a:endCxn id="160" idx="2"/>
            </p:cNvCxnSpPr>
            <p:nvPr/>
          </p:nvCxnSpPr>
          <p:spPr>
            <a:xfrm>
              <a:off x="2705513" y="2977876"/>
              <a:ext cx="2110187" cy="1632074"/>
            </a:xfrm>
            <a:prstGeom prst="curvedConnector3">
              <a:avLst>
                <a:gd name="adj1" fmla="val 50000"/>
              </a:avLst>
            </a:prstGeom>
            <a:noFill/>
            <a:ln w="19050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5" name="Google Shape;165;p16"/>
            <p:cNvCxnSpPr>
              <a:stCxn id="153" idx="3"/>
              <a:endCxn id="156" idx="2"/>
            </p:cNvCxnSpPr>
            <p:nvPr/>
          </p:nvCxnSpPr>
          <p:spPr>
            <a:xfrm>
              <a:off x="2705513" y="2977876"/>
              <a:ext cx="2110264" cy="305174"/>
            </a:xfrm>
            <a:prstGeom prst="curvedConnector3">
              <a:avLst>
                <a:gd name="adj1" fmla="val 50000"/>
              </a:avLst>
            </a:prstGeom>
            <a:noFill/>
            <a:ln w="19050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6" name="Google Shape;166;p16"/>
            <p:cNvCxnSpPr>
              <a:stCxn id="153" idx="3"/>
              <a:endCxn id="157" idx="2"/>
            </p:cNvCxnSpPr>
            <p:nvPr/>
          </p:nvCxnSpPr>
          <p:spPr>
            <a:xfrm flipV="1">
              <a:off x="2705513" y="2619600"/>
              <a:ext cx="2110187" cy="358276"/>
            </a:xfrm>
            <a:prstGeom prst="curvedConnector3">
              <a:avLst>
                <a:gd name="adj1" fmla="val 50000"/>
              </a:avLst>
            </a:prstGeom>
            <a:noFill/>
            <a:ln w="19050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73" name="Google Shape;173;p16"/>
          <p:cNvGrpSpPr/>
          <p:nvPr/>
        </p:nvGrpSpPr>
        <p:grpSpPr>
          <a:xfrm>
            <a:off x="2705513" y="1956050"/>
            <a:ext cx="2110200" cy="2397900"/>
            <a:chOff x="2705513" y="1956050"/>
            <a:chExt cx="2110200" cy="2397900"/>
          </a:xfrm>
        </p:grpSpPr>
        <p:cxnSp>
          <p:nvCxnSpPr>
            <p:cNvPr id="174" name="Google Shape;174;p16"/>
            <p:cNvCxnSpPr>
              <a:stCxn id="154" idx="3"/>
              <a:endCxn id="156" idx="2"/>
            </p:cNvCxnSpPr>
            <p:nvPr/>
          </p:nvCxnSpPr>
          <p:spPr>
            <a:xfrm rot="10800000" flipH="1">
              <a:off x="2705513" y="3282950"/>
              <a:ext cx="2110200" cy="1071000"/>
            </a:xfrm>
            <a:prstGeom prst="curvedConnector3">
              <a:avLst>
                <a:gd name="adj1" fmla="val 50002"/>
              </a:avLst>
            </a:prstGeom>
            <a:noFill/>
            <a:ln w="19050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5" name="Google Shape;175;p16"/>
            <p:cNvCxnSpPr>
              <a:stCxn id="154" idx="3"/>
              <a:endCxn id="157" idx="2"/>
            </p:cNvCxnSpPr>
            <p:nvPr/>
          </p:nvCxnSpPr>
          <p:spPr>
            <a:xfrm rot="10800000" flipH="1">
              <a:off x="2705513" y="2619650"/>
              <a:ext cx="2110200" cy="1734300"/>
            </a:xfrm>
            <a:prstGeom prst="curvedConnector3">
              <a:avLst>
                <a:gd name="adj1" fmla="val 50000"/>
              </a:avLst>
            </a:prstGeom>
            <a:noFill/>
            <a:ln w="19050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6" name="Google Shape;176;p16"/>
            <p:cNvCxnSpPr>
              <a:stCxn id="154" idx="3"/>
              <a:endCxn id="158" idx="2"/>
            </p:cNvCxnSpPr>
            <p:nvPr/>
          </p:nvCxnSpPr>
          <p:spPr>
            <a:xfrm rot="10800000" flipH="1">
              <a:off x="2705513" y="1956050"/>
              <a:ext cx="2110200" cy="2397900"/>
            </a:xfrm>
            <a:prstGeom prst="curvedConnector3">
              <a:avLst>
                <a:gd name="adj1" fmla="val 50000"/>
              </a:avLst>
            </a:prstGeom>
            <a:noFill/>
            <a:ln w="19050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7" name="Google Shape;177;p16"/>
            <p:cNvCxnSpPr>
              <a:stCxn id="154" idx="3"/>
              <a:endCxn id="159" idx="2"/>
            </p:cNvCxnSpPr>
            <p:nvPr/>
          </p:nvCxnSpPr>
          <p:spPr>
            <a:xfrm rot="10800000" flipH="1">
              <a:off x="2705513" y="3946550"/>
              <a:ext cx="2110200" cy="407400"/>
            </a:xfrm>
            <a:prstGeom prst="curvedConnector3">
              <a:avLst>
                <a:gd name="adj1" fmla="val 50002"/>
              </a:avLst>
            </a:prstGeom>
            <a:noFill/>
            <a:ln w="19050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78" name="Google Shape;178;p16"/>
          <p:cNvGrpSpPr/>
          <p:nvPr/>
        </p:nvGrpSpPr>
        <p:grpSpPr>
          <a:xfrm>
            <a:off x="2705513" y="1292588"/>
            <a:ext cx="2110200" cy="2653800"/>
            <a:chOff x="2705513" y="1292588"/>
            <a:chExt cx="2110200" cy="2653800"/>
          </a:xfrm>
        </p:grpSpPr>
        <p:cxnSp>
          <p:nvCxnSpPr>
            <p:cNvPr id="179" name="Google Shape;179;p16"/>
            <p:cNvCxnSpPr>
              <a:stCxn id="152" idx="3"/>
              <a:endCxn id="156" idx="2"/>
            </p:cNvCxnSpPr>
            <p:nvPr/>
          </p:nvCxnSpPr>
          <p:spPr>
            <a:xfrm>
              <a:off x="2705513" y="1548788"/>
              <a:ext cx="2110200" cy="1734300"/>
            </a:xfrm>
            <a:prstGeom prst="curvedConnector3">
              <a:avLst>
                <a:gd name="adj1" fmla="val 50002"/>
              </a:avLst>
            </a:prstGeom>
            <a:noFill/>
            <a:ln w="19050" cap="flat" cmpd="sng">
              <a:solidFill>
                <a:srgbClr val="F1C23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180" name="Google Shape;180;p16"/>
            <p:cNvGrpSpPr/>
            <p:nvPr/>
          </p:nvGrpSpPr>
          <p:grpSpPr>
            <a:xfrm>
              <a:off x="2705513" y="1292588"/>
              <a:ext cx="2110200" cy="2653800"/>
              <a:chOff x="2705513" y="1292588"/>
              <a:chExt cx="2110200" cy="2653800"/>
            </a:xfrm>
          </p:grpSpPr>
          <p:cxnSp>
            <p:nvCxnSpPr>
              <p:cNvPr id="181" name="Google Shape;181;p16"/>
              <p:cNvCxnSpPr>
                <a:stCxn id="152" idx="3"/>
                <a:endCxn id="155" idx="2"/>
              </p:cNvCxnSpPr>
              <p:nvPr/>
            </p:nvCxnSpPr>
            <p:spPr>
              <a:xfrm rot="10800000" flipH="1">
                <a:off x="2705513" y="1292588"/>
                <a:ext cx="2110200" cy="256200"/>
              </a:xfrm>
              <a:prstGeom prst="curvedConnector3">
                <a:avLst>
                  <a:gd name="adj1" fmla="val 50000"/>
                </a:avLst>
              </a:prstGeom>
              <a:noFill/>
              <a:ln w="19050" cap="flat" cmpd="sng">
                <a:solidFill>
                  <a:srgbClr val="F1C23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2" name="Google Shape;182;p16"/>
              <p:cNvCxnSpPr>
                <a:stCxn id="152" idx="3"/>
                <a:endCxn id="157" idx="2"/>
              </p:cNvCxnSpPr>
              <p:nvPr/>
            </p:nvCxnSpPr>
            <p:spPr>
              <a:xfrm>
                <a:off x="2705513" y="1548788"/>
                <a:ext cx="2110200" cy="1070700"/>
              </a:xfrm>
              <a:prstGeom prst="curvedConnector3">
                <a:avLst>
                  <a:gd name="adj1" fmla="val 50000"/>
                </a:avLst>
              </a:prstGeom>
              <a:noFill/>
              <a:ln w="19050" cap="flat" cmpd="sng">
                <a:solidFill>
                  <a:srgbClr val="F1C23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3" name="Google Shape;183;p16"/>
              <p:cNvCxnSpPr>
                <a:stCxn id="152" idx="3"/>
                <a:endCxn id="158" idx="2"/>
              </p:cNvCxnSpPr>
              <p:nvPr/>
            </p:nvCxnSpPr>
            <p:spPr>
              <a:xfrm>
                <a:off x="2705513" y="1548788"/>
                <a:ext cx="2110200" cy="407400"/>
              </a:xfrm>
              <a:prstGeom prst="curvedConnector3">
                <a:avLst>
                  <a:gd name="adj1" fmla="val 50000"/>
                </a:avLst>
              </a:prstGeom>
              <a:noFill/>
              <a:ln w="19050" cap="flat" cmpd="sng">
                <a:solidFill>
                  <a:srgbClr val="F1C23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84" name="Google Shape;184;p16"/>
              <p:cNvCxnSpPr>
                <a:stCxn id="152" idx="3"/>
                <a:endCxn id="159" idx="2"/>
              </p:cNvCxnSpPr>
              <p:nvPr/>
            </p:nvCxnSpPr>
            <p:spPr>
              <a:xfrm>
                <a:off x="2705513" y="1548788"/>
                <a:ext cx="2110200" cy="2397600"/>
              </a:xfrm>
              <a:prstGeom prst="curvedConnector3">
                <a:avLst>
                  <a:gd name="adj1" fmla="val 50002"/>
                </a:avLst>
              </a:prstGeom>
              <a:noFill/>
              <a:ln w="19050" cap="flat" cmpd="sng">
                <a:solidFill>
                  <a:srgbClr val="F1C23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7"/>
          <p:cNvSpPr txBox="1">
            <a:spLocks noGrp="1"/>
          </p:cNvSpPr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Financial Support</a:t>
            </a:r>
            <a:endParaRPr/>
          </a:p>
        </p:txBody>
      </p:sp>
      <p:sp>
        <p:nvSpPr>
          <p:cNvPr id="190" name="Google Shape;190;p17"/>
          <p:cNvSpPr/>
          <p:nvPr/>
        </p:nvSpPr>
        <p:spPr>
          <a:xfrm>
            <a:off x="488813" y="1149488"/>
            <a:ext cx="2216700" cy="798600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2857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dirty="0">
                <a:latin typeface="Open Sans"/>
                <a:ea typeface="Open Sans"/>
                <a:cs typeface="Open Sans"/>
                <a:sym typeface="Open Sans"/>
              </a:rPr>
              <a:t>University Partnerships</a:t>
            </a:r>
            <a:endParaRPr sz="17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91" name="Google Shape;191;p17"/>
          <p:cNvSpPr/>
          <p:nvPr/>
        </p:nvSpPr>
        <p:spPr>
          <a:xfrm>
            <a:off x="488813" y="2473751"/>
            <a:ext cx="2216700" cy="798600"/>
          </a:xfrm>
          <a:prstGeom prst="roundRect">
            <a:avLst>
              <a:gd name="adj" fmla="val 16667"/>
            </a:avLst>
          </a:prstGeom>
          <a:solidFill>
            <a:srgbClr val="EA9999"/>
          </a:solidFill>
          <a:ln w="28575" cap="flat" cmpd="sng">
            <a:solidFill>
              <a:srgbClr val="CC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dirty="0" err="1">
                <a:latin typeface="Open Sans"/>
                <a:ea typeface="Open Sans"/>
                <a:cs typeface="Open Sans"/>
                <a:sym typeface="Open Sans"/>
              </a:rPr>
              <a:t>CogSci</a:t>
            </a:r>
            <a:r>
              <a:rPr lang="en-GB" sz="17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Partnerships</a:t>
            </a:r>
            <a:br>
              <a:rPr lang="en-GB" sz="1700" dirty="0">
                <a:latin typeface="Open Sans"/>
                <a:ea typeface="Open Sans"/>
                <a:cs typeface="Open Sans"/>
                <a:sym typeface="Open Sans"/>
              </a:rPr>
            </a:br>
            <a:r>
              <a:rPr lang="en-GB" sz="1700" dirty="0">
                <a:latin typeface="Open Sans"/>
                <a:ea typeface="Open Sans"/>
                <a:cs typeface="Open Sans"/>
                <a:sym typeface="Open Sans"/>
              </a:rPr>
              <a:t>ERASMUS+</a:t>
            </a:r>
            <a:endParaRPr sz="17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92" name="Google Shape;192;p17"/>
          <p:cNvSpPr/>
          <p:nvPr/>
        </p:nvSpPr>
        <p:spPr>
          <a:xfrm>
            <a:off x="488813" y="3954650"/>
            <a:ext cx="2216700" cy="798600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2857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latin typeface="Open Sans"/>
                <a:ea typeface="Open Sans"/>
                <a:cs typeface="Open Sans"/>
                <a:sym typeface="Open Sans"/>
              </a:rPr>
              <a:t>Individually Organized</a:t>
            </a:r>
            <a:endParaRPr sz="17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93" name="Google Shape;193;p17"/>
          <p:cNvSpPr/>
          <p:nvPr/>
        </p:nvSpPr>
        <p:spPr>
          <a:xfrm>
            <a:off x="4815700" y="1047300"/>
            <a:ext cx="3804900" cy="4908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latin typeface="Open Sans"/>
                <a:ea typeface="Open Sans"/>
                <a:cs typeface="Open Sans"/>
                <a:sym typeface="Open Sans"/>
              </a:rPr>
              <a:t>Study-fee exemption</a:t>
            </a:r>
            <a:endParaRPr sz="17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94" name="Google Shape;194;p17"/>
          <p:cNvSpPr/>
          <p:nvPr/>
        </p:nvSpPr>
        <p:spPr>
          <a:xfrm>
            <a:off x="4815777" y="3037650"/>
            <a:ext cx="3804900" cy="4908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latin typeface="Open Sans"/>
                <a:ea typeface="Open Sans"/>
                <a:cs typeface="Open Sans"/>
                <a:sym typeface="Open Sans"/>
              </a:rPr>
              <a:t>Auslands BAFöG</a:t>
            </a:r>
            <a:endParaRPr sz="17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95" name="Google Shape;195;p17"/>
          <p:cNvSpPr/>
          <p:nvPr/>
        </p:nvSpPr>
        <p:spPr>
          <a:xfrm>
            <a:off x="4815700" y="2374200"/>
            <a:ext cx="3804900" cy="4908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latin typeface="Open Sans"/>
                <a:ea typeface="Open Sans"/>
                <a:cs typeface="Open Sans"/>
                <a:sym typeface="Open Sans"/>
              </a:rPr>
              <a:t>Various stipends and scholarships</a:t>
            </a:r>
            <a:endParaRPr sz="17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96" name="Google Shape;196;p17"/>
          <p:cNvSpPr/>
          <p:nvPr/>
        </p:nvSpPr>
        <p:spPr>
          <a:xfrm>
            <a:off x="4815700" y="1710750"/>
            <a:ext cx="3804900" cy="4908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latin typeface="Open Sans"/>
                <a:ea typeface="Open Sans"/>
                <a:cs typeface="Open Sans"/>
                <a:sym typeface="Open Sans"/>
              </a:rPr>
              <a:t>PROMOS-Program (DAAD)</a:t>
            </a:r>
            <a:endParaRPr sz="17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97" name="Google Shape;197;p17"/>
          <p:cNvSpPr/>
          <p:nvPr/>
        </p:nvSpPr>
        <p:spPr>
          <a:xfrm>
            <a:off x="4815777" y="3701100"/>
            <a:ext cx="3804900" cy="4908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latin typeface="Open Sans"/>
                <a:ea typeface="Open Sans"/>
                <a:cs typeface="Open Sans"/>
                <a:sym typeface="Open Sans"/>
              </a:rPr>
              <a:t>University Mobility Grant</a:t>
            </a:r>
            <a:endParaRPr sz="17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98" name="Google Shape;198;p17"/>
          <p:cNvSpPr/>
          <p:nvPr/>
        </p:nvSpPr>
        <p:spPr>
          <a:xfrm>
            <a:off x="4815700" y="4364550"/>
            <a:ext cx="3804900" cy="4908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dirty="0">
                <a:latin typeface="Open Sans"/>
                <a:ea typeface="Open Sans"/>
                <a:cs typeface="Open Sans"/>
                <a:sym typeface="Open Sans"/>
              </a:rPr>
              <a:t>ERASMUS Mobility Grant</a:t>
            </a:r>
            <a:endParaRPr sz="1700" dirty="0">
              <a:latin typeface="Open Sans"/>
              <a:ea typeface="Open Sans"/>
              <a:cs typeface="Open Sans"/>
              <a:sym typeface="Open Sans"/>
            </a:endParaRPr>
          </a:p>
        </p:txBody>
      </p:sp>
      <p:grpSp>
        <p:nvGrpSpPr>
          <p:cNvPr id="200" name="Google Shape;200;p17"/>
          <p:cNvGrpSpPr/>
          <p:nvPr/>
        </p:nvGrpSpPr>
        <p:grpSpPr>
          <a:xfrm>
            <a:off x="2705513" y="1292588"/>
            <a:ext cx="2110200" cy="2653800"/>
            <a:chOff x="2705513" y="1292588"/>
            <a:chExt cx="2110200" cy="2653800"/>
          </a:xfrm>
        </p:grpSpPr>
        <p:cxnSp>
          <p:nvCxnSpPr>
            <p:cNvPr id="201" name="Google Shape;201;p17"/>
            <p:cNvCxnSpPr>
              <a:stCxn id="190" idx="3"/>
              <a:endCxn id="194" idx="2"/>
            </p:cNvCxnSpPr>
            <p:nvPr/>
          </p:nvCxnSpPr>
          <p:spPr>
            <a:xfrm>
              <a:off x="2705513" y="1548788"/>
              <a:ext cx="2110200" cy="1734300"/>
            </a:xfrm>
            <a:prstGeom prst="curvedConnector3">
              <a:avLst>
                <a:gd name="adj1" fmla="val 50002"/>
              </a:avLst>
            </a:prstGeom>
            <a:noFill/>
            <a:ln w="19050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202" name="Google Shape;202;p17"/>
            <p:cNvGrpSpPr/>
            <p:nvPr/>
          </p:nvGrpSpPr>
          <p:grpSpPr>
            <a:xfrm>
              <a:off x="2705513" y="1292588"/>
              <a:ext cx="2110200" cy="2653800"/>
              <a:chOff x="2705513" y="1292588"/>
              <a:chExt cx="2110200" cy="2653800"/>
            </a:xfrm>
          </p:grpSpPr>
          <p:cxnSp>
            <p:nvCxnSpPr>
              <p:cNvPr id="203" name="Google Shape;203;p17"/>
              <p:cNvCxnSpPr>
                <a:stCxn id="190" idx="3"/>
                <a:endCxn id="193" idx="2"/>
              </p:cNvCxnSpPr>
              <p:nvPr/>
            </p:nvCxnSpPr>
            <p:spPr>
              <a:xfrm rot="10800000" flipH="1">
                <a:off x="2705513" y="1292588"/>
                <a:ext cx="2110200" cy="256200"/>
              </a:xfrm>
              <a:prstGeom prst="curvedConnector3">
                <a:avLst>
                  <a:gd name="adj1" fmla="val 50000"/>
                </a:avLst>
              </a:prstGeom>
              <a:noFill/>
              <a:ln w="19050" cap="flat" cmpd="sng">
                <a:solidFill>
                  <a:srgbClr val="D9D9D9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4" name="Google Shape;204;p17"/>
              <p:cNvCxnSpPr>
                <a:stCxn id="190" idx="3"/>
                <a:endCxn id="195" idx="2"/>
              </p:cNvCxnSpPr>
              <p:nvPr/>
            </p:nvCxnSpPr>
            <p:spPr>
              <a:xfrm>
                <a:off x="2705513" y="1548788"/>
                <a:ext cx="2110200" cy="1070700"/>
              </a:xfrm>
              <a:prstGeom prst="curvedConnector3">
                <a:avLst>
                  <a:gd name="adj1" fmla="val 50000"/>
                </a:avLst>
              </a:prstGeom>
              <a:noFill/>
              <a:ln w="19050" cap="flat" cmpd="sng">
                <a:solidFill>
                  <a:srgbClr val="D9D9D9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5" name="Google Shape;205;p17"/>
              <p:cNvCxnSpPr>
                <a:stCxn id="190" idx="3"/>
                <a:endCxn id="196" idx="2"/>
              </p:cNvCxnSpPr>
              <p:nvPr/>
            </p:nvCxnSpPr>
            <p:spPr>
              <a:xfrm>
                <a:off x="2705513" y="1548788"/>
                <a:ext cx="2110200" cy="407400"/>
              </a:xfrm>
              <a:prstGeom prst="curvedConnector3">
                <a:avLst>
                  <a:gd name="adj1" fmla="val 50000"/>
                </a:avLst>
              </a:prstGeom>
              <a:noFill/>
              <a:ln w="19050" cap="flat" cmpd="sng">
                <a:solidFill>
                  <a:srgbClr val="D9D9D9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06" name="Google Shape;206;p17"/>
              <p:cNvCxnSpPr>
                <a:stCxn id="190" idx="3"/>
                <a:endCxn id="197" idx="2"/>
              </p:cNvCxnSpPr>
              <p:nvPr/>
            </p:nvCxnSpPr>
            <p:spPr>
              <a:xfrm>
                <a:off x="2705513" y="1548788"/>
                <a:ext cx="2110200" cy="2397600"/>
              </a:xfrm>
              <a:prstGeom prst="curvedConnector3">
                <a:avLst>
                  <a:gd name="adj1" fmla="val 50002"/>
                </a:avLst>
              </a:prstGeom>
              <a:noFill/>
              <a:ln w="19050" cap="flat" cmpd="sng">
                <a:solidFill>
                  <a:srgbClr val="D9D9D9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213" name="Google Shape;213;p17"/>
          <p:cNvGrpSpPr/>
          <p:nvPr/>
        </p:nvGrpSpPr>
        <p:grpSpPr>
          <a:xfrm>
            <a:off x="2705513" y="1956050"/>
            <a:ext cx="2110200" cy="2397900"/>
            <a:chOff x="2705513" y="1956050"/>
            <a:chExt cx="2110200" cy="2397900"/>
          </a:xfrm>
        </p:grpSpPr>
        <p:cxnSp>
          <p:nvCxnSpPr>
            <p:cNvPr id="214" name="Google Shape;214;p17"/>
            <p:cNvCxnSpPr>
              <a:stCxn id="192" idx="3"/>
              <a:endCxn id="194" idx="2"/>
            </p:cNvCxnSpPr>
            <p:nvPr/>
          </p:nvCxnSpPr>
          <p:spPr>
            <a:xfrm rot="10800000" flipH="1">
              <a:off x="2705513" y="3282950"/>
              <a:ext cx="2110200" cy="1071000"/>
            </a:xfrm>
            <a:prstGeom prst="curvedConnector3">
              <a:avLst>
                <a:gd name="adj1" fmla="val 50002"/>
              </a:avLst>
            </a:prstGeom>
            <a:noFill/>
            <a:ln w="19050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5" name="Google Shape;215;p17"/>
            <p:cNvCxnSpPr>
              <a:stCxn id="192" idx="3"/>
              <a:endCxn id="195" idx="2"/>
            </p:cNvCxnSpPr>
            <p:nvPr/>
          </p:nvCxnSpPr>
          <p:spPr>
            <a:xfrm rot="10800000" flipH="1">
              <a:off x="2705513" y="2619650"/>
              <a:ext cx="2110200" cy="1734300"/>
            </a:xfrm>
            <a:prstGeom prst="curvedConnector3">
              <a:avLst>
                <a:gd name="adj1" fmla="val 50000"/>
              </a:avLst>
            </a:prstGeom>
            <a:noFill/>
            <a:ln w="19050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6" name="Google Shape;216;p17"/>
            <p:cNvCxnSpPr>
              <a:stCxn id="192" idx="3"/>
              <a:endCxn id="196" idx="2"/>
            </p:cNvCxnSpPr>
            <p:nvPr/>
          </p:nvCxnSpPr>
          <p:spPr>
            <a:xfrm rot="10800000" flipH="1">
              <a:off x="2705513" y="1956050"/>
              <a:ext cx="2110200" cy="2397900"/>
            </a:xfrm>
            <a:prstGeom prst="curvedConnector3">
              <a:avLst>
                <a:gd name="adj1" fmla="val 50000"/>
              </a:avLst>
            </a:prstGeom>
            <a:noFill/>
            <a:ln w="19050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7" name="Google Shape;217;p17"/>
            <p:cNvCxnSpPr>
              <a:stCxn id="192" idx="3"/>
              <a:endCxn id="197" idx="2"/>
            </p:cNvCxnSpPr>
            <p:nvPr/>
          </p:nvCxnSpPr>
          <p:spPr>
            <a:xfrm rot="10800000" flipH="1">
              <a:off x="2705513" y="3946550"/>
              <a:ext cx="2110200" cy="407400"/>
            </a:xfrm>
            <a:prstGeom prst="curvedConnector3">
              <a:avLst>
                <a:gd name="adj1" fmla="val 50002"/>
              </a:avLst>
            </a:prstGeom>
            <a:noFill/>
            <a:ln w="19050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218" name="Google Shape;218;p17"/>
          <p:cNvGrpSpPr/>
          <p:nvPr/>
        </p:nvGrpSpPr>
        <p:grpSpPr>
          <a:xfrm>
            <a:off x="2705513" y="1292700"/>
            <a:ext cx="2110264" cy="3317250"/>
            <a:chOff x="2705513" y="1292700"/>
            <a:chExt cx="2110264" cy="3317250"/>
          </a:xfrm>
        </p:grpSpPr>
        <p:cxnSp>
          <p:nvCxnSpPr>
            <p:cNvPr id="219" name="Google Shape;219;p17"/>
            <p:cNvCxnSpPr>
              <a:stCxn id="191" idx="3"/>
              <a:endCxn id="193" idx="2"/>
            </p:cNvCxnSpPr>
            <p:nvPr/>
          </p:nvCxnSpPr>
          <p:spPr>
            <a:xfrm flipV="1">
              <a:off x="2705513" y="1292700"/>
              <a:ext cx="2110187" cy="1580351"/>
            </a:xfrm>
            <a:prstGeom prst="curvedConnector3">
              <a:avLst>
                <a:gd name="adj1" fmla="val 50000"/>
              </a:avLst>
            </a:prstGeom>
            <a:noFill/>
            <a:ln w="19050" cap="flat" cmpd="sng">
              <a:solidFill>
                <a:srgbClr val="CC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0" name="Google Shape;220;p17"/>
            <p:cNvCxnSpPr>
              <a:stCxn id="191" idx="3"/>
              <a:endCxn id="198" idx="2"/>
            </p:cNvCxnSpPr>
            <p:nvPr/>
          </p:nvCxnSpPr>
          <p:spPr>
            <a:xfrm>
              <a:off x="2705513" y="2873051"/>
              <a:ext cx="2110187" cy="1736899"/>
            </a:xfrm>
            <a:prstGeom prst="curvedConnector3">
              <a:avLst>
                <a:gd name="adj1" fmla="val 50000"/>
              </a:avLst>
            </a:prstGeom>
            <a:noFill/>
            <a:ln w="19050" cap="flat" cmpd="sng">
              <a:solidFill>
                <a:srgbClr val="CC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1" name="Google Shape;221;p17"/>
            <p:cNvCxnSpPr>
              <a:stCxn id="191" idx="3"/>
              <a:endCxn id="194" idx="2"/>
            </p:cNvCxnSpPr>
            <p:nvPr/>
          </p:nvCxnSpPr>
          <p:spPr>
            <a:xfrm>
              <a:off x="2705513" y="2873051"/>
              <a:ext cx="2110264" cy="409999"/>
            </a:xfrm>
            <a:prstGeom prst="curvedConnector3">
              <a:avLst>
                <a:gd name="adj1" fmla="val 50000"/>
              </a:avLst>
            </a:prstGeom>
            <a:noFill/>
            <a:ln w="19050" cap="flat" cmpd="sng">
              <a:solidFill>
                <a:srgbClr val="CC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2" name="Google Shape;222;p17"/>
            <p:cNvCxnSpPr>
              <a:stCxn id="191" idx="3"/>
              <a:endCxn id="195" idx="2"/>
            </p:cNvCxnSpPr>
            <p:nvPr/>
          </p:nvCxnSpPr>
          <p:spPr>
            <a:xfrm flipV="1">
              <a:off x="2705513" y="2619600"/>
              <a:ext cx="2110187" cy="253451"/>
            </a:xfrm>
            <a:prstGeom prst="curvedConnector3">
              <a:avLst>
                <a:gd name="adj1" fmla="val 50000"/>
              </a:avLst>
            </a:prstGeom>
            <a:noFill/>
            <a:ln w="19050" cap="flat" cmpd="sng">
              <a:solidFill>
                <a:srgbClr val="CC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23" name="Google Shape;223;p17"/>
          <p:cNvSpPr/>
          <p:nvPr/>
        </p:nvSpPr>
        <p:spPr>
          <a:xfrm>
            <a:off x="4815700" y="1047300"/>
            <a:ext cx="3804900" cy="4908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latin typeface="Open Sans"/>
                <a:ea typeface="Open Sans"/>
                <a:cs typeface="Open Sans"/>
                <a:sym typeface="Open Sans"/>
              </a:rPr>
              <a:t>study-fee exemption</a:t>
            </a:r>
            <a:endParaRPr sz="17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24" name="Google Shape;224;p17"/>
          <p:cNvSpPr/>
          <p:nvPr/>
        </p:nvSpPr>
        <p:spPr>
          <a:xfrm>
            <a:off x="4815777" y="3037650"/>
            <a:ext cx="3804900" cy="4908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latin typeface="Open Sans"/>
                <a:ea typeface="Open Sans"/>
                <a:cs typeface="Open Sans"/>
                <a:sym typeface="Open Sans"/>
              </a:rPr>
              <a:t>Auslands BAFöG</a:t>
            </a:r>
            <a:endParaRPr sz="17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25" name="Google Shape;225;p17"/>
          <p:cNvSpPr/>
          <p:nvPr/>
        </p:nvSpPr>
        <p:spPr>
          <a:xfrm>
            <a:off x="4815700" y="2374200"/>
            <a:ext cx="3804900" cy="4908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latin typeface="Open Sans"/>
                <a:ea typeface="Open Sans"/>
                <a:cs typeface="Open Sans"/>
                <a:sym typeface="Open Sans"/>
              </a:rPr>
              <a:t>various stipends and scholarships</a:t>
            </a:r>
            <a:endParaRPr sz="17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26" name="Google Shape;226;p17"/>
          <p:cNvSpPr/>
          <p:nvPr/>
        </p:nvSpPr>
        <p:spPr>
          <a:xfrm>
            <a:off x="4815700" y="1710750"/>
            <a:ext cx="3804900" cy="4908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latin typeface="Open Sans"/>
                <a:ea typeface="Open Sans"/>
                <a:cs typeface="Open Sans"/>
                <a:sym typeface="Open Sans"/>
              </a:rPr>
              <a:t>PROMOS-program (DAAD)</a:t>
            </a:r>
            <a:endParaRPr sz="17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27" name="Google Shape;227;p17"/>
          <p:cNvSpPr/>
          <p:nvPr/>
        </p:nvSpPr>
        <p:spPr>
          <a:xfrm>
            <a:off x="4815777" y="3701100"/>
            <a:ext cx="3804900" cy="4908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latin typeface="Open Sans"/>
                <a:ea typeface="Open Sans"/>
                <a:cs typeface="Open Sans"/>
                <a:sym typeface="Open Sans"/>
              </a:rPr>
              <a:t>university mobility grant</a:t>
            </a:r>
            <a:endParaRPr sz="17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28" name="Google Shape;228;p17"/>
          <p:cNvSpPr/>
          <p:nvPr/>
        </p:nvSpPr>
        <p:spPr>
          <a:xfrm>
            <a:off x="4815700" y="4364550"/>
            <a:ext cx="3804900" cy="4908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dirty="0">
                <a:latin typeface="Open Sans"/>
                <a:ea typeface="Open Sans"/>
                <a:cs typeface="Open Sans"/>
                <a:sym typeface="Open Sans"/>
              </a:rPr>
              <a:t>ERASMUS+ mobility grant</a:t>
            </a:r>
            <a:endParaRPr sz="1700" dirty="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19"/>
          <p:cNvSpPr txBox="1">
            <a:spLocks noGrp="1"/>
          </p:cNvSpPr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Financial Support</a:t>
            </a:r>
            <a:endParaRPr/>
          </a:p>
        </p:txBody>
      </p:sp>
      <p:sp>
        <p:nvSpPr>
          <p:cNvPr id="279" name="Google Shape;279;p19"/>
          <p:cNvSpPr/>
          <p:nvPr/>
        </p:nvSpPr>
        <p:spPr>
          <a:xfrm>
            <a:off x="488813" y="1149488"/>
            <a:ext cx="2216700" cy="798600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2857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latin typeface="Open Sans"/>
                <a:ea typeface="Open Sans"/>
                <a:cs typeface="Open Sans"/>
                <a:sym typeface="Open Sans"/>
              </a:rPr>
              <a:t>Uni Partnerships</a:t>
            </a:r>
            <a:endParaRPr sz="17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80" name="Google Shape;280;p19"/>
          <p:cNvSpPr/>
          <p:nvPr/>
        </p:nvSpPr>
        <p:spPr>
          <a:xfrm>
            <a:off x="488736" y="2396813"/>
            <a:ext cx="2216700" cy="798600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2857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dirty="0" err="1">
                <a:latin typeface="Open Sans"/>
                <a:ea typeface="Open Sans"/>
                <a:cs typeface="Open Sans"/>
                <a:sym typeface="Open Sans"/>
              </a:rPr>
              <a:t>CogSci</a:t>
            </a:r>
            <a:r>
              <a:rPr lang="en-GB" sz="1700" dirty="0">
                <a:latin typeface="Open Sans"/>
                <a:ea typeface="Open Sans"/>
                <a:cs typeface="Open Sans"/>
                <a:sym typeface="Open Sans"/>
              </a:rPr>
              <a:t> Partnerships</a:t>
            </a:r>
            <a:br>
              <a:rPr lang="en-GB" sz="1700" dirty="0">
                <a:latin typeface="Open Sans"/>
                <a:ea typeface="Open Sans"/>
                <a:cs typeface="Open Sans"/>
                <a:sym typeface="Open Sans"/>
              </a:rPr>
            </a:br>
            <a:r>
              <a:rPr lang="en-GB" sz="1700" dirty="0">
                <a:latin typeface="Open Sans"/>
                <a:ea typeface="Open Sans"/>
                <a:cs typeface="Open Sans"/>
                <a:sym typeface="Open Sans"/>
              </a:rPr>
              <a:t>ERASMUS+</a:t>
            </a:r>
            <a:endParaRPr sz="17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81" name="Google Shape;281;p19"/>
          <p:cNvSpPr/>
          <p:nvPr/>
        </p:nvSpPr>
        <p:spPr>
          <a:xfrm>
            <a:off x="488813" y="3656738"/>
            <a:ext cx="2216700" cy="7986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 w="28575" cap="flat" cmpd="sng">
            <a:solidFill>
              <a:srgbClr val="6AA8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latin typeface="Open Sans"/>
                <a:ea typeface="Open Sans"/>
                <a:cs typeface="Open Sans"/>
                <a:sym typeface="Open Sans"/>
              </a:rPr>
              <a:t>Individually Organized</a:t>
            </a:r>
            <a:endParaRPr sz="17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82" name="Google Shape;282;p19"/>
          <p:cNvSpPr/>
          <p:nvPr/>
        </p:nvSpPr>
        <p:spPr>
          <a:xfrm>
            <a:off x="4815700" y="1047300"/>
            <a:ext cx="3804900" cy="4908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latin typeface="Open Sans"/>
                <a:ea typeface="Open Sans"/>
                <a:cs typeface="Open Sans"/>
                <a:sym typeface="Open Sans"/>
              </a:rPr>
              <a:t>Study-fee exemption</a:t>
            </a:r>
            <a:endParaRPr sz="17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83" name="Google Shape;283;p19"/>
          <p:cNvSpPr/>
          <p:nvPr/>
        </p:nvSpPr>
        <p:spPr>
          <a:xfrm>
            <a:off x="4815777" y="3037650"/>
            <a:ext cx="3804900" cy="4908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latin typeface="Open Sans"/>
                <a:ea typeface="Open Sans"/>
                <a:cs typeface="Open Sans"/>
                <a:sym typeface="Open Sans"/>
              </a:rPr>
              <a:t>Auslands BAFöG</a:t>
            </a:r>
            <a:endParaRPr sz="17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84" name="Google Shape;284;p19"/>
          <p:cNvSpPr/>
          <p:nvPr/>
        </p:nvSpPr>
        <p:spPr>
          <a:xfrm>
            <a:off x="4815700" y="2374200"/>
            <a:ext cx="3804900" cy="4908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latin typeface="Open Sans"/>
                <a:ea typeface="Open Sans"/>
                <a:cs typeface="Open Sans"/>
                <a:sym typeface="Open Sans"/>
              </a:rPr>
              <a:t>Various stipends and scholarships</a:t>
            </a:r>
            <a:endParaRPr sz="17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85" name="Google Shape;285;p19"/>
          <p:cNvSpPr/>
          <p:nvPr/>
        </p:nvSpPr>
        <p:spPr>
          <a:xfrm>
            <a:off x="4815700" y="1710750"/>
            <a:ext cx="3804900" cy="4908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latin typeface="Open Sans"/>
                <a:ea typeface="Open Sans"/>
                <a:cs typeface="Open Sans"/>
                <a:sym typeface="Open Sans"/>
              </a:rPr>
              <a:t>PROMOS-Program (DAAD)</a:t>
            </a:r>
            <a:endParaRPr sz="17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86" name="Google Shape;286;p19"/>
          <p:cNvSpPr/>
          <p:nvPr/>
        </p:nvSpPr>
        <p:spPr>
          <a:xfrm>
            <a:off x="4815777" y="3701100"/>
            <a:ext cx="3804900" cy="4908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latin typeface="Open Sans"/>
                <a:ea typeface="Open Sans"/>
                <a:cs typeface="Open Sans"/>
                <a:sym typeface="Open Sans"/>
              </a:rPr>
              <a:t>University Mobility Grant</a:t>
            </a:r>
            <a:endParaRPr sz="17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287" name="Google Shape;287;p19"/>
          <p:cNvSpPr/>
          <p:nvPr/>
        </p:nvSpPr>
        <p:spPr>
          <a:xfrm>
            <a:off x="4815700" y="4364550"/>
            <a:ext cx="3804900" cy="4908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dirty="0">
                <a:latin typeface="Open Sans"/>
                <a:ea typeface="Open Sans"/>
                <a:cs typeface="Open Sans"/>
                <a:sym typeface="Open Sans"/>
              </a:rPr>
              <a:t>ERASMUS Mobility Grant</a:t>
            </a:r>
            <a:endParaRPr sz="1700" dirty="0">
              <a:latin typeface="Open Sans"/>
              <a:ea typeface="Open Sans"/>
              <a:cs typeface="Open Sans"/>
              <a:sym typeface="Open Sans"/>
            </a:endParaRPr>
          </a:p>
        </p:txBody>
      </p:sp>
      <p:grpSp>
        <p:nvGrpSpPr>
          <p:cNvPr id="289" name="Google Shape;289;p19"/>
          <p:cNvGrpSpPr/>
          <p:nvPr/>
        </p:nvGrpSpPr>
        <p:grpSpPr>
          <a:xfrm>
            <a:off x="2705513" y="1292588"/>
            <a:ext cx="2110200" cy="2653800"/>
            <a:chOff x="2705513" y="1292588"/>
            <a:chExt cx="2110200" cy="2653800"/>
          </a:xfrm>
        </p:grpSpPr>
        <p:cxnSp>
          <p:nvCxnSpPr>
            <p:cNvPr id="290" name="Google Shape;290;p19"/>
            <p:cNvCxnSpPr>
              <a:stCxn id="279" idx="3"/>
              <a:endCxn id="283" idx="2"/>
            </p:cNvCxnSpPr>
            <p:nvPr/>
          </p:nvCxnSpPr>
          <p:spPr>
            <a:xfrm>
              <a:off x="2705513" y="1548788"/>
              <a:ext cx="2110200" cy="1734300"/>
            </a:xfrm>
            <a:prstGeom prst="curvedConnector3">
              <a:avLst>
                <a:gd name="adj1" fmla="val 50002"/>
              </a:avLst>
            </a:prstGeom>
            <a:noFill/>
            <a:ln w="19050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291" name="Google Shape;291;p19"/>
            <p:cNvGrpSpPr/>
            <p:nvPr/>
          </p:nvGrpSpPr>
          <p:grpSpPr>
            <a:xfrm>
              <a:off x="2705513" y="1292588"/>
              <a:ext cx="2110200" cy="2653800"/>
              <a:chOff x="2705513" y="1292588"/>
              <a:chExt cx="2110200" cy="2653800"/>
            </a:xfrm>
          </p:grpSpPr>
          <p:cxnSp>
            <p:nvCxnSpPr>
              <p:cNvPr id="292" name="Google Shape;292;p19"/>
              <p:cNvCxnSpPr>
                <a:stCxn id="279" idx="3"/>
                <a:endCxn id="282" idx="2"/>
              </p:cNvCxnSpPr>
              <p:nvPr/>
            </p:nvCxnSpPr>
            <p:spPr>
              <a:xfrm rot="10800000" flipH="1">
                <a:off x="2705513" y="1292588"/>
                <a:ext cx="2110200" cy="256200"/>
              </a:xfrm>
              <a:prstGeom prst="curvedConnector3">
                <a:avLst>
                  <a:gd name="adj1" fmla="val 50000"/>
                </a:avLst>
              </a:prstGeom>
              <a:noFill/>
              <a:ln w="19050" cap="flat" cmpd="sng">
                <a:solidFill>
                  <a:srgbClr val="D9D9D9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3" name="Google Shape;293;p19"/>
              <p:cNvCxnSpPr>
                <a:stCxn id="279" idx="3"/>
                <a:endCxn id="284" idx="2"/>
              </p:cNvCxnSpPr>
              <p:nvPr/>
            </p:nvCxnSpPr>
            <p:spPr>
              <a:xfrm>
                <a:off x="2705513" y="1548788"/>
                <a:ext cx="2110200" cy="1070700"/>
              </a:xfrm>
              <a:prstGeom prst="curvedConnector3">
                <a:avLst>
                  <a:gd name="adj1" fmla="val 50000"/>
                </a:avLst>
              </a:prstGeom>
              <a:noFill/>
              <a:ln w="19050" cap="flat" cmpd="sng">
                <a:solidFill>
                  <a:srgbClr val="D9D9D9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4" name="Google Shape;294;p19"/>
              <p:cNvCxnSpPr>
                <a:stCxn id="279" idx="3"/>
                <a:endCxn id="285" idx="2"/>
              </p:cNvCxnSpPr>
              <p:nvPr/>
            </p:nvCxnSpPr>
            <p:spPr>
              <a:xfrm>
                <a:off x="2705513" y="1548788"/>
                <a:ext cx="2110200" cy="407400"/>
              </a:xfrm>
              <a:prstGeom prst="curvedConnector3">
                <a:avLst>
                  <a:gd name="adj1" fmla="val 50000"/>
                </a:avLst>
              </a:prstGeom>
              <a:noFill/>
              <a:ln w="19050" cap="flat" cmpd="sng">
                <a:solidFill>
                  <a:srgbClr val="D9D9D9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295" name="Google Shape;295;p19"/>
              <p:cNvCxnSpPr>
                <a:stCxn id="279" idx="3"/>
                <a:endCxn id="286" idx="2"/>
              </p:cNvCxnSpPr>
              <p:nvPr/>
            </p:nvCxnSpPr>
            <p:spPr>
              <a:xfrm>
                <a:off x="2705513" y="1548788"/>
                <a:ext cx="2110200" cy="2397600"/>
              </a:xfrm>
              <a:prstGeom prst="curvedConnector3">
                <a:avLst>
                  <a:gd name="adj1" fmla="val 50002"/>
                </a:avLst>
              </a:prstGeom>
              <a:noFill/>
              <a:ln w="19050" cap="flat" cmpd="sng">
                <a:solidFill>
                  <a:srgbClr val="D9D9D9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296" name="Google Shape;296;p19"/>
          <p:cNvGrpSpPr/>
          <p:nvPr/>
        </p:nvGrpSpPr>
        <p:grpSpPr>
          <a:xfrm>
            <a:off x="2705436" y="1292700"/>
            <a:ext cx="2110341" cy="3317250"/>
            <a:chOff x="2705436" y="1292700"/>
            <a:chExt cx="2110341" cy="3317250"/>
          </a:xfrm>
        </p:grpSpPr>
        <p:cxnSp>
          <p:nvCxnSpPr>
            <p:cNvPr id="297" name="Google Shape;297;p19"/>
            <p:cNvCxnSpPr>
              <a:stCxn id="280" idx="3"/>
              <a:endCxn id="282" idx="2"/>
            </p:cNvCxnSpPr>
            <p:nvPr/>
          </p:nvCxnSpPr>
          <p:spPr>
            <a:xfrm flipV="1">
              <a:off x="2705436" y="1292700"/>
              <a:ext cx="2110264" cy="1503413"/>
            </a:xfrm>
            <a:prstGeom prst="curvedConnector3">
              <a:avLst>
                <a:gd name="adj1" fmla="val 50000"/>
              </a:avLst>
            </a:prstGeom>
            <a:noFill/>
            <a:ln w="19050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8" name="Google Shape;298;p19"/>
            <p:cNvCxnSpPr>
              <a:stCxn id="280" idx="3"/>
              <a:endCxn id="287" idx="2"/>
            </p:cNvCxnSpPr>
            <p:nvPr/>
          </p:nvCxnSpPr>
          <p:spPr>
            <a:xfrm>
              <a:off x="2705436" y="2796113"/>
              <a:ext cx="2110264" cy="1813837"/>
            </a:xfrm>
            <a:prstGeom prst="curvedConnector3">
              <a:avLst>
                <a:gd name="adj1" fmla="val 50000"/>
              </a:avLst>
            </a:prstGeom>
            <a:noFill/>
            <a:ln w="19050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9" name="Google Shape;299;p19"/>
            <p:cNvCxnSpPr>
              <a:stCxn id="280" idx="3"/>
              <a:endCxn id="283" idx="2"/>
            </p:cNvCxnSpPr>
            <p:nvPr/>
          </p:nvCxnSpPr>
          <p:spPr>
            <a:xfrm>
              <a:off x="2705436" y="2796113"/>
              <a:ext cx="2110341" cy="486937"/>
            </a:xfrm>
            <a:prstGeom prst="curvedConnector3">
              <a:avLst>
                <a:gd name="adj1" fmla="val 50000"/>
              </a:avLst>
            </a:prstGeom>
            <a:noFill/>
            <a:ln w="19050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0" name="Google Shape;300;p19"/>
            <p:cNvCxnSpPr>
              <a:stCxn id="280" idx="3"/>
              <a:endCxn id="284" idx="2"/>
            </p:cNvCxnSpPr>
            <p:nvPr/>
          </p:nvCxnSpPr>
          <p:spPr>
            <a:xfrm flipV="1">
              <a:off x="2705436" y="2619600"/>
              <a:ext cx="2110264" cy="176513"/>
            </a:xfrm>
            <a:prstGeom prst="curvedConnector3">
              <a:avLst>
                <a:gd name="adj1" fmla="val 50000"/>
              </a:avLst>
            </a:prstGeom>
            <a:noFill/>
            <a:ln w="19050" cap="flat" cmpd="sng">
              <a:solidFill>
                <a:srgbClr val="D9D9D9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307" name="Google Shape;307;p19"/>
          <p:cNvGrpSpPr/>
          <p:nvPr/>
        </p:nvGrpSpPr>
        <p:grpSpPr>
          <a:xfrm>
            <a:off x="2705513" y="1956150"/>
            <a:ext cx="2110264" cy="2099888"/>
            <a:chOff x="2705513" y="1956150"/>
            <a:chExt cx="2110264" cy="2099888"/>
          </a:xfrm>
        </p:grpSpPr>
        <p:cxnSp>
          <p:nvCxnSpPr>
            <p:cNvPr id="308" name="Google Shape;308;p19"/>
            <p:cNvCxnSpPr>
              <a:stCxn id="281" idx="3"/>
              <a:endCxn id="283" idx="2"/>
            </p:cNvCxnSpPr>
            <p:nvPr/>
          </p:nvCxnSpPr>
          <p:spPr>
            <a:xfrm flipV="1">
              <a:off x="2705513" y="3283050"/>
              <a:ext cx="2110264" cy="772988"/>
            </a:xfrm>
            <a:prstGeom prst="curvedConnector3">
              <a:avLst>
                <a:gd name="adj1" fmla="val 50000"/>
              </a:avLst>
            </a:prstGeom>
            <a:noFill/>
            <a:ln w="19050" cap="flat" cmpd="sng">
              <a:solidFill>
                <a:srgbClr val="6AA84F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09" name="Google Shape;309;p19"/>
            <p:cNvCxnSpPr>
              <a:stCxn id="281" idx="3"/>
              <a:endCxn id="284" idx="2"/>
            </p:cNvCxnSpPr>
            <p:nvPr/>
          </p:nvCxnSpPr>
          <p:spPr>
            <a:xfrm flipV="1">
              <a:off x="2705513" y="2619600"/>
              <a:ext cx="2110187" cy="1436438"/>
            </a:xfrm>
            <a:prstGeom prst="curvedConnector3">
              <a:avLst>
                <a:gd name="adj1" fmla="val 50000"/>
              </a:avLst>
            </a:prstGeom>
            <a:noFill/>
            <a:ln w="19050" cap="flat" cmpd="sng">
              <a:solidFill>
                <a:srgbClr val="6AA84F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10" name="Google Shape;310;p19"/>
            <p:cNvCxnSpPr>
              <a:stCxn id="281" idx="3"/>
              <a:endCxn id="285" idx="2"/>
            </p:cNvCxnSpPr>
            <p:nvPr/>
          </p:nvCxnSpPr>
          <p:spPr>
            <a:xfrm flipV="1">
              <a:off x="2705513" y="1956150"/>
              <a:ext cx="2110187" cy="2099888"/>
            </a:xfrm>
            <a:prstGeom prst="curvedConnector3">
              <a:avLst>
                <a:gd name="adj1" fmla="val 50000"/>
              </a:avLst>
            </a:prstGeom>
            <a:noFill/>
            <a:ln w="19050" cap="flat" cmpd="sng">
              <a:solidFill>
                <a:srgbClr val="6AA84F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11" name="Google Shape;311;p19"/>
            <p:cNvCxnSpPr>
              <a:stCxn id="281" idx="3"/>
              <a:endCxn id="286" idx="2"/>
            </p:cNvCxnSpPr>
            <p:nvPr/>
          </p:nvCxnSpPr>
          <p:spPr>
            <a:xfrm flipV="1">
              <a:off x="2705513" y="3946500"/>
              <a:ext cx="2110264" cy="109538"/>
            </a:xfrm>
            <a:prstGeom prst="curvedConnector3">
              <a:avLst>
                <a:gd name="adj1" fmla="val 50000"/>
              </a:avLst>
            </a:prstGeom>
            <a:noFill/>
            <a:ln w="19050" cap="flat" cmpd="sng">
              <a:solidFill>
                <a:srgbClr val="6AA84F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312" name="Google Shape;312;p19"/>
          <p:cNvSpPr/>
          <p:nvPr/>
        </p:nvSpPr>
        <p:spPr>
          <a:xfrm>
            <a:off x="488813" y="1149488"/>
            <a:ext cx="2216700" cy="798600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2857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latin typeface="Open Sans"/>
                <a:ea typeface="Open Sans"/>
                <a:cs typeface="Open Sans"/>
                <a:sym typeface="Open Sans"/>
              </a:rPr>
              <a:t>University Partnerships</a:t>
            </a:r>
            <a:endParaRPr sz="17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13" name="Google Shape;313;p19"/>
          <p:cNvSpPr/>
          <p:nvPr/>
        </p:nvSpPr>
        <p:spPr>
          <a:xfrm>
            <a:off x="4815700" y="1047300"/>
            <a:ext cx="3804900" cy="4908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latin typeface="Open Sans"/>
                <a:ea typeface="Open Sans"/>
                <a:cs typeface="Open Sans"/>
                <a:sym typeface="Open Sans"/>
              </a:rPr>
              <a:t>study-fee exemption</a:t>
            </a:r>
            <a:endParaRPr sz="17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14" name="Google Shape;314;p19"/>
          <p:cNvSpPr/>
          <p:nvPr/>
        </p:nvSpPr>
        <p:spPr>
          <a:xfrm>
            <a:off x="4815777" y="3037650"/>
            <a:ext cx="3804900" cy="4908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latin typeface="Open Sans"/>
                <a:ea typeface="Open Sans"/>
                <a:cs typeface="Open Sans"/>
                <a:sym typeface="Open Sans"/>
              </a:rPr>
              <a:t>Auslands BAFöG</a:t>
            </a:r>
            <a:endParaRPr sz="17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15" name="Google Shape;315;p19"/>
          <p:cNvSpPr/>
          <p:nvPr/>
        </p:nvSpPr>
        <p:spPr>
          <a:xfrm>
            <a:off x="4815700" y="2374200"/>
            <a:ext cx="3804900" cy="4908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latin typeface="Open Sans"/>
                <a:ea typeface="Open Sans"/>
                <a:cs typeface="Open Sans"/>
                <a:sym typeface="Open Sans"/>
              </a:rPr>
              <a:t>various stipends and scholarships</a:t>
            </a:r>
            <a:endParaRPr sz="17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16" name="Google Shape;316;p19"/>
          <p:cNvSpPr/>
          <p:nvPr/>
        </p:nvSpPr>
        <p:spPr>
          <a:xfrm>
            <a:off x="4815700" y="1710750"/>
            <a:ext cx="3804900" cy="4908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latin typeface="Open Sans"/>
                <a:ea typeface="Open Sans"/>
                <a:cs typeface="Open Sans"/>
                <a:sym typeface="Open Sans"/>
              </a:rPr>
              <a:t>PROMOS-program (DAAD)</a:t>
            </a:r>
            <a:endParaRPr sz="17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17" name="Google Shape;317;p19"/>
          <p:cNvSpPr/>
          <p:nvPr/>
        </p:nvSpPr>
        <p:spPr>
          <a:xfrm>
            <a:off x="4815777" y="3701100"/>
            <a:ext cx="3804900" cy="4908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latin typeface="Open Sans"/>
                <a:ea typeface="Open Sans"/>
                <a:cs typeface="Open Sans"/>
                <a:sym typeface="Open Sans"/>
              </a:rPr>
              <a:t>university mobility grant</a:t>
            </a:r>
            <a:endParaRPr sz="17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18" name="Google Shape;318;p19"/>
          <p:cNvSpPr/>
          <p:nvPr/>
        </p:nvSpPr>
        <p:spPr>
          <a:xfrm>
            <a:off x="4815700" y="4364550"/>
            <a:ext cx="3804900" cy="4908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dirty="0">
                <a:latin typeface="Open Sans"/>
                <a:ea typeface="Open Sans"/>
                <a:cs typeface="Open Sans"/>
                <a:sym typeface="Open Sans"/>
              </a:rPr>
              <a:t>ERASMUS+ mobility grant</a:t>
            </a:r>
            <a:endParaRPr sz="1700" dirty="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20"/>
          <p:cNvSpPr txBox="1">
            <a:spLocks noGrp="1"/>
          </p:cNvSpPr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Financial Support</a:t>
            </a:r>
            <a:endParaRPr/>
          </a:p>
        </p:txBody>
      </p:sp>
      <p:sp>
        <p:nvSpPr>
          <p:cNvPr id="324" name="Google Shape;324;p20"/>
          <p:cNvSpPr/>
          <p:nvPr/>
        </p:nvSpPr>
        <p:spPr>
          <a:xfrm>
            <a:off x="488813" y="1149488"/>
            <a:ext cx="2216700" cy="798600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 w="28575" cap="flat" cmpd="sng">
            <a:solidFill>
              <a:srgbClr val="F1C23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latin typeface="Open Sans"/>
                <a:ea typeface="Open Sans"/>
                <a:cs typeface="Open Sans"/>
                <a:sym typeface="Open Sans"/>
              </a:rPr>
              <a:t>University Partnerships</a:t>
            </a:r>
            <a:endParaRPr sz="17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25" name="Google Shape;325;p20"/>
          <p:cNvSpPr/>
          <p:nvPr/>
        </p:nvSpPr>
        <p:spPr>
          <a:xfrm>
            <a:off x="435557" y="2514128"/>
            <a:ext cx="2216700" cy="798600"/>
          </a:xfrm>
          <a:prstGeom prst="roundRect">
            <a:avLst>
              <a:gd name="adj" fmla="val 16667"/>
            </a:avLst>
          </a:prstGeom>
          <a:solidFill>
            <a:srgbClr val="EA9999"/>
          </a:solidFill>
          <a:ln w="28575" cap="flat" cmpd="sng">
            <a:solidFill>
              <a:srgbClr val="CC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dirty="0" err="1">
                <a:latin typeface="Open Sans"/>
                <a:ea typeface="Open Sans"/>
                <a:cs typeface="Open Sans"/>
                <a:sym typeface="Open Sans"/>
              </a:rPr>
              <a:t>CogSci</a:t>
            </a:r>
            <a:r>
              <a:rPr lang="en-GB" sz="1700" dirty="0">
                <a:latin typeface="Open Sans"/>
                <a:ea typeface="Open Sans"/>
                <a:cs typeface="Open Sans"/>
                <a:sym typeface="Open Sans"/>
              </a:rPr>
              <a:t> Partnerships</a:t>
            </a:r>
            <a:br>
              <a:rPr lang="en-GB" sz="1700" dirty="0">
                <a:latin typeface="Open Sans"/>
                <a:ea typeface="Open Sans"/>
                <a:cs typeface="Open Sans"/>
                <a:sym typeface="Open Sans"/>
              </a:rPr>
            </a:br>
            <a:r>
              <a:rPr lang="en-GB" sz="1700" dirty="0">
                <a:latin typeface="Open Sans"/>
                <a:ea typeface="Open Sans"/>
                <a:cs typeface="Open Sans"/>
                <a:sym typeface="Open Sans"/>
              </a:rPr>
              <a:t>ERASMUS+</a:t>
            </a:r>
            <a:endParaRPr sz="1700" dirty="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26" name="Google Shape;326;p20"/>
          <p:cNvSpPr/>
          <p:nvPr/>
        </p:nvSpPr>
        <p:spPr>
          <a:xfrm>
            <a:off x="488813" y="3954650"/>
            <a:ext cx="2216700" cy="7986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 w="28575" cap="flat" cmpd="sng">
            <a:solidFill>
              <a:srgbClr val="6AA8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latin typeface="Open Sans"/>
                <a:ea typeface="Open Sans"/>
                <a:cs typeface="Open Sans"/>
                <a:sym typeface="Open Sans"/>
              </a:rPr>
              <a:t>Individually Organized</a:t>
            </a:r>
            <a:endParaRPr sz="17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27" name="Google Shape;327;p20"/>
          <p:cNvSpPr/>
          <p:nvPr/>
        </p:nvSpPr>
        <p:spPr>
          <a:xfrm>
            <a:off x="4815700" y="1047300"/>
            <a:ext cx="3804900" cy="4908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latin typeface="Open Sans"/>
                <a:ea typeface="Open Sans"/>
                <a:cs typeface="Open Sans"/>
                <a:sym typeface="Open Sans"/>
              </a:rPr>
              <a:t>Study-fee exemption</a:t>
            </a:r>
            <a:endParaRPr sz="17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28" name="Google Shape;328;p20"/>
          <p:cNvSpPr/>
          <p:nvPr/>
        </p:nvSpPr>
        <p:spPr>
          <a:xfrm>
            <a:off x="4815777" y="3037650"/>
            <a:ext cx="3804900" cy="4908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latin typeface="Open Sans"/>
                <a:ea typeface="Open Sans"/>
                <a:cs typeface="Open Sans"/>
                <a:sym typeface="Open Sans"/>
              </a:rPr>
              <a:t>Auslands BAFöG</a:t>
            </a:r>
            <a:endParaRPr sz="17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29" name="Google Shape;329;p20"/>
          <p:cNvSpPr/>
          <p:nvPr/>
        </p:nvSpPr>
        <p:spPr>
          <a:xfrm>
            <a:off x="4815700" y="2374200"/>
            <a:ext cx="3804900" cy="4908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latin typeface="Open Sans"/>
                <a:ea typeface="Open Sans"/>
                <a:cs typeface="Open Sans"/>
                <a:sym typeface="Open Sans"/>
              </a:rPr>
              <a:t>Various stipends and scholarships</a:t>
            </a:r>
            <a:endParaRPr sz="17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30" name="Google Shape;330;p20"/>
          <p:cNvSpPr/>
          <p:nvPr/>
        </p:nvSpPr>
        <p:spPr>
          <a:xfrm>
            <a:off x="4815700" y="1710750"/>
            <a:ext cx="3804900" cy="4908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latin typeface="Open Sans"/>
                <a:ea typeface="Open Sans"/>
                <a:cs typeface="Open Sans"/>
                <a:sym typeface="Open Sans"/>
              </a:rPr>
              <a:t>PROMOS-Program (DAAD)</a:t>
            </a:r>
            <a:endParaRPr sz="17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31" name="Google Shape;331;p20"/>
          <p:cNvSpPr/>
          <p:nvPr/>
        </p:nvSpPr>
        <p:spPr>
          <a:xfrm>
            <a:off x="4815777" y="3701100"/>
            <a:ext cx="3804900" cy="4908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latin typeface="Open Sans"/>
                <a:ea typeface="Open Sans"/>
                <a:cs typeface="Open Sans"/>
                <a:sym typeface="Open Sans"/>
              </a:rPr>
              <a:t>University Mobility Grant</a:t>
            </a:r>
            <a:endParaRPr sz="17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32" name="Google Shape;332;p20"/>
          <p:cNvSpPr/>
          <p:nvPr/>
        </p:nvSpPr>
        <p:spPr>
          <a:xfrm>
            <a:off x="4815700" y="4364550"/>
            <a:ext cx="3804900" cy="4908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dirty="0">
                <a:latin typeface="Open Sans"/>
                <a:ea typeface="Open Sans"/>
                <a:cs typeface="Open Sans"/>
                <a:sym typeface="Open Sans"/>
              </a:rPr>
              <a:t>ERASMUS Mobility Grant</a:t>
            </a:r>
            <a:endParaRPr sz="1700" dirty="0">
              <a:latin typeface="Open Sans"/>
              <a:ea typeface="Open Sans"/>
              <a:cs typeface="Open Sans"/>
              <a:sym typeface="Open Sans"/>
            </a:endParaRPr>
          </a:p>
        </p:txBody>
      </p:sp>
      <p:grpSp>
        <p:nvGrpSpPr>
          <p:cNvPr id="334" name="Google Shape;334;p20"/>
          <p:cNvGrpSpPr/>
          <p:nvPr/>
        </p:nvGrpSpPr>
        <p:grpSpPr>
          <a:xfrm>
            <a:off x="2705513" y="1292588"/>
            <a:ext cx="2110200" cy="2653800"/>
            <a:chOff x="2705513" y="1292588"/>
            <a:chExt cx="2110200" cy="2653800"/>
          </a:xfrm>
        </p:grpSpPr>
        <p:cxnSp>
          <p:nvCxnSpPr>
            <p:cNvPr id="335" name="Google Shape;335;p20"/>
            <p:cNvCxnSpPr>
              <a:stCxn id="324" idx="3"/>
              <a:endCxn id="328" idx="2"/>
            </p:cNvCxnSpPr>
            <p:nvPr/>
          </p:nvCxnSpPr>
          <p:spPr>
            <a:xfrm>
              <a:off x="2705513" y="1548788"/>
              <a:ext cx="2110200" cy="1734300"/>
            </a:xfrm>
            <a:prstGeom prst="curvedConnector3">
              <a:avLst>
                <a:gd name="adj1" fmla="val 50002"/>
              </a:avLst>
            </a:prstGeom>
            <a:noFill/>
            <a:ln w="19050" cap="flat" cmpd="sng">
              <a:solidFill>
                <a:srgbClr val="F1C23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336" name="Google Shape;336;p20"/>
            <p:cNvGrpSpPr/>
            <p:nvPr/>
          </p:nvGrpSpPr>
          <p:grpSpPr>
            <a:xfrm>
              <a:off x="2705513" y="1292588"/>
              <a:ext cx="2110200" cy="2653800"/>
              <a:chOff x="2705513" y="1292588"/>
              <a:chExt cx="2110200" cy="2653800"/>
            </a:xfrm>
          </p:grpSpPr>
          <p:cxnSp>
            <p:nvCxnSpPr>
              <p:cNvPr id="337" name="Google Shape;337;p20"/>
              <p:cNvCxnSpPr>
                <a:stCxn id="324" idx="3"/>
                <a:endCxn id="327" idx="2"/>
              </p:cNvCxnSpPr>
              <p:nvPr/>
            </p:nvCxnSpPr>
            <p:spPr>
              <a:xfrm rot="10800000" flipH="1">
                <a:off x="2705513" y="1292588"/>
                <a:ext cx="2110200" cy="256200"/>
              </a:xfrm>
              <a:prstGeom prst="curvedConnector3">
                <a:avLst>
                  <a:gd name="adj1" fmla="val 50000"/>
                </a:avLst>
              </a:prstGeom>
              <a:noFill/>
              <a:ln w="19050" cap="flat" cmpd="sng">
                <a:solidFill>
                  <a:srgbClr val="F1C23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38" name="Google Shape;338;p20"/>
              <p:cNvCxnSpPr>
                <a:stCxn id="324" idx="3"/>
                <a:endCxn id="329" idx="2"/>
              </p:cNvCxnSpPr>
              <p:nvPr/>
            </p:nvCxnSpPr>
            <p:spPr>
              <a:xfrm>
                <a:off x="2705513" y="1548788"/>
                <a:ext cx="2110200" cy="1070700"/>
              </a:xfrm>
              <a:prstGeom prst="curvedConnector3">
                <a:avLst>
                  <a:gd name="adj1" fmla="val 50000"/>
                </a:avLst>
              </a:prstGeom>
              <a:noFill/>
              <a:ln w="19050" cap="flat" cmpd="sng">
                <a:solidFill>
                  <a:srgbClr val="F1C23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39" name="Google Shape;339;p20"/>
              <p:cNvCxnSpPr>
                <a:stCxn id="324" idx="3"/>
                <a:endCxn id="330" idx="2"/>
              </p:cNvCxnSpPr>
              <p:nvPr/>
            </p:nvCxnSpPr>
            <p:spPr>
              <a:xfrm>
                <a:off x="2705513" y="1548788"/>
                <a:ext cx="2110200" cy="407400"/>
              </a:xfrm>
              <a:prstGeom prst="curvedConnector3">
                <a:avLst>
                  <a:gd name="adj1" fmla="val 50000"/>
                </a:avLst>
              </a:prstGeom>
              <a:noFill/>
              <a:ln w="19050" cap="flat" cmpd="sng">
                <a:solidFill>
                  <a:srgbClr val="F1C23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340" name="Google Shape;340;p20"/>
              <p:cNvCxnSpPr>
                <a:stCxn id="324" idx="3"/>
                <a:endCxn id="331" idx="2"/>
              </p:cNvCxnSpPr>
              <p:nvPr/>
            </p:nvCxnSpPr>
            <p:spPr>
              <a:xfrm>
                <a:off x="2705513" y="1548788"/>
                <a:ext cx="2110200" cy="2397600"/>
              </a:xfrm>
              <a:prstGeom prst="curvedConnector3">
                <a:avLst>
                  <a:gd name="adj1" fmla="val 50002"/>
                </a:avLst>
              </a:prstGeom>
              <a:noFill/>
              <a:ln w="19050" cap="flat" cmpd="sng">
                <a:solidFill>
                  <a:srgbClr val="F1C232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</p:grpSp>
      <p:grpSp>
        <p:nvGrpSpPr>
          <p:cNvPr id="341" name="Google Shape;341;p20"/>
          <p:cNvGrpSpPr/>
          <p:nvPr/>
        </p:nvGrpSpPr>
        <p:grpSpPr>
          <a:xfrm>
            <a:off x="2652257" y="1292700"/>
            <a:ext cx="2163520" cy="3317250"/>
            <a:chOff x="2652257" y="1292700"/>
            <a:chExt cx="2163520" cy="3317250"/>
          </a:xfrm>
        </p:grpSpPr>
        <p:cxnSp>
          <p:nvCxnSpPr>
            <p:cNvPr id="342" name="Google Shape;342;p20"/>
            <p:cNvCxnSpPr>
              <a:stCxn id="325" idx="3"/>
              <a:endCxn id="327" idx="2"/>
            </p:cNvCxnSpPr>
            <p:nvPr/>
          </p:nvCxnSpPr>
          <p:spPr>
            <a:xfrm flipV="1">
              <a:off x="2652257" y="1292700"/>
              <a:ext cx="2163443" cy="1620728"/>
            </a:xfrm>
            <a:prstGeom prst="curvedConnector3">
              <a:avLst>
                <a:gd name="adj1" fmla="val 50000"/>
              </a:avLst>
            </a:prstGeom>
            <a:noFill/>
            <a:ln w="19050" cap="flat" cmpd="sng">
              <a:solidFill>
                <a:srgbClr val="CC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3" name="Google Shape;343;p20"/>
            <p:cNvCxnSpPr>
              <a:stCxn id="325" idx="3"/>
              <a:endCxn id="332" idx="2"/>
            </p:cNvCxnSpPr>
            <p:nvPr/>
          </p:nvCxnSpPr>
          <p:spPr>
            <a:xfrm>
              <a:off x="2652257" y="2913428"/>
              <a:ext cx="2163443" cy="1696522"/>
            </a:xfrm>
            <a:prstGeom prst="curvedConnector3">
              <a:avLst>
                <a:gd name="adj1" fmla="val 50000"/>
              </a:avLst>
            </a:prstGeom>
            <a:noFill/>
            <a:ln w="19050" cap="flat" cmpd="sng">
              <a:solidFill>
                <a:srgbClr val="CC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4" name="Google Shape;344;p20"/>
            <p:cNvCxnSpPr>
              <a:stCxn id="325" idx="3"/>
              <a:endCxn id="328" idx="2"/>
            </p:cNvCxnSpPr>
            <p:nvPr/>
          </p:nvCxnSpPr>
          <p:spPr>
            <a:xfrm>
              <a:off x="2652257" y="2913428"/>
              <a:ext cx="2163520" cy="369622"/>
            </a:xfrm>
            <a:prstGeom prst="curvedConnector3">
              <a:avLst>
                <a:gd name="adj1" fmla="val 50000"/>
              </a:avLst>
            </a:prstGeom>
            <a:noFill/>
            <a:ln w="19050" cap="flat" cmpd="sng">
              <a:solidFill>
                <a:srgbClr val="CC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5" name="Google Shape;345;p20"/>
            <p:cNvCxnSpPr>
              <a:stCxn id="325" idx="3"/>
              <a:endCxn id="329" idx="2"/>
            </p:cNvCxnSpPr>
            <p:nvPr/>
          </p:nvCxnSpPr>
          <p:spPr>
            <a:xfrm flipV="1">
              <a:off x="2652257" y="2619600"/>
              <a:ext cx="2163443" cy="293828"/>
            </a:xfrm>
            <a:prstGeom prst="curvedConnector3">
              <a:avLst>
                <a:gd name="adj1" fmla="val 50000"/>
              </a:avLst>
            </a:prstGeom>
            <a:noFill/>
            <a:ln w="19050" cap="flat" cmpd="sng">
              <a:solidFill>
                <a:srgbClr val="CC0000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352" name="Google Shape;352;p20"/>
          <p:cNvGrpSpPr/>
          <p:nvPr/>
        </p:nvGrpSpPr>
        <p:grpSpPr>
          <a:xfrm>
            <a:off x="2705513" y="1956050"/>
            <a:ext cx="2110200" cy="2397900"/>
            <a:chOff x="2705513" y="1956050"/>
            <a:chExt cx="2110200" cy="2397900"/>
          </a:xfrm>
        </p:grpSpPr>
        <p:cxnSp>
          <p:nvCxnSpPr>
            <p:cNvPr id="353" name="Google Shape;353;p20"/>
            <p:cNvCxnSpPr>
              <a:stCxn id="326" idx="3"/>
              <a:endCxn id="328" idx="2"/>
            </p:cNvCxnSpPr>
            <p:nvPr/>
          </p:nvCxnSpPr>
          <p:spPr>
            <a:xfrm rot="10800000" flipH="1">
              <a:off x="2705513" y="3282950"/>
              <a:ext cx="2110200" cy="1071000"/>
            </a:xfrm>
            <a:prstGeom prst="curvedConnector3">
              <a:avLst>
                <a:gd name="adj1" fmla="val 50002"/>
              </a:avLst>
            </a:prstGeom>
            <a:noFill/>
            <a:ln w="19050" cap="flat" cmpd="sng">
              <a:solidFill>
                <a:srgbClr val="6AA84F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4" name="Google Shape;354;p20"/>
            <p:cNvCxnSpPr>
              <a:stCxn id="326" idx="3"/>
              <a:endCxn id="329" idx="2"/>
            </p:cNvCxnSpPr>
            <p:nvPr/>
          </p:nvCxnSpPr>
          <p:spPr>
            <a:xfrm rot="10800000" flipH="1">
              <a:off x="2705513" y="2619650"/>
              <a:ext cx="2110200" cy="1734300"/>
            </a:xfrm>
            <a:prstGeom prst="curvedConnector3">
              <a:avLst>
                <a:gd name="adj1" fmla="val 50000"/>
              </a:avLst>
            </a:prstGeom>
            <a:noFill/>
            <a:ln w="19050" cap="flat" cmpd="sng">
              <a:solidFill>
                <a:srgbClr val="6AA84F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5" name="Google Shape;355;p20"/>
            <p:cNvCxnSpPr>
              <a:stCxn id="326" idx="3"/>
              <a:endCxn id="330" idx="2"/>
            </p:cNvCxnSpPr>
            <p:nvPr/>
          </p:nvCxnSpPr>
          <p:spPr>
            <a:xfrm rot="10800000" flipH="1">
              <a:off x="2705513" y="1956050"/>
              <a:ext cx="2110200" cy="2397900"/>
            </a:xfrm>
            <a:prstGeom prst="curvedConnector3">
              <a:avLst>
                <a:gd name="adj1" fmla="val 50000"/>
              </a:avLst>
            </a:prstGeom>
            <a:noFill/>
            <a:ln w="19050" cap="flat" cmpd="sng">
              <a:solidFill>
                <a:srgbClr val="6AA84F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6" name="Google Shape;356;p20"/>
            <p:cNvCxnSpPr>
              <a:stCxn id="326" idx="3"/>
              <a:endCxn id="331" idx="2"/>
            </p:cNvCxnSpPr>
            <p:nvPr/>
          </p:nvCxnSpPr>
          <p:spPr>
            <a:xfrm rot="10800000" flipH="1">
              <a:off x="2705513" y="3946550"/>
              <a:ext cx="2110200" cy="407400"/>
            </a:xfrm>
            <a:prstGeom prst="curvedConnector3">
              <a:avLst>
                <a:gd name="adj1" fmla="val 50002"/>
              </a:avLst>
            </a:prstGeom>
            <a:noFill/>
            <a:ln w="19050" cap="flat" cmpd="sng">
              <a:solidFill>
                <a:srgbClr val="6AA84F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357" name="Google Shape;357;p20"/>
          <p:cNvSpPr/>
          <p:nvPr/>
        </p:nvSpPr>
        <p:spPr>
          <a:xfrm>
            <a:off x="4815700" y="1047300"/>
            <a:ext cx="3804900" cy="4908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latin typeface="Open Sans"/>
                <a:ea typeface="Open Sans"/>
                <a:cs typeface="Open Sans"/>
                <a:sym typeface="Open Sans"/>
              </a:rPr>
              <a:t>study-fee exemption</a:t>
            </a:r>
            <a:endParaRPr sz="17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58" name="Google Shape;358;p20"/>
          <p:cNvSpPr/>
          <p:nvPr/>
        </p:nvSpPr>
        <p:spPr>
          <a:xfrm>
            <a:off x="4815777" y="3037650"/>
            <a:ext cx="3804900" cy="4908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latin typeface="Open Sans"/>
                <a:ea typeface="Open Sans"/>
                <a:cs typeface="Open Sans"/>
                <a:sym typeface="Open Sans"/>
              </a:rPr>
              <a:t>Auslands BAFöG</a:t>
            </a:r>
            <a:endParaRPr sz="17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59" name="Google Shape;359;p20"/>
          <p:cNvSpPr/>
          <p:nvPr/>
        </p:nvSpPr>
        <p:spPr>
          <a:xfrm>
            <a:off x="4815700" y="2374200"/>
            <a:ext cx="3804900" cy="4908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latin typeface="Open Sans"/>
                <a:ea typeface="Open Sans"/>
                <a:cs typeface="Open Sans"/>
                <a:sym typeface="Open Sans"/>
              </a:rPr>
              <a:t>various stipends and scholarships</a:t>
            </a:r>
            <a:endParaRPr sz="17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60" name="Google Shape;360;p20"/>
          <p:cNvSpPr/>
          <p:nvPr/>
        </p:nvSpPr>
        <p:spPr>
          <a:xfrm>
            <a:off x="4815700" y="1710750"/>
            <a:ext cx="3804900" cy="4908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latin typeface="Open Sans"/>
                <a:ea typeface="Open Sans"/>
                <a:cs typeface="Open Sans"/>
                <a:sym typeface="Open Sans"/>
              </a:rPr>
              <a:t>PROMOS-program (DAAD)</a:t>
            </a:r>
            <a:endParaRPr sz="17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61" name="Google Shape;361;p20"/>
          <p:cNvSpPr/>
          <p:nvPr/>
        </p:nvSpPr>
        <p:spPr>
          <a:xfrm>
            <a:off x="4815777" y="3701100"/>
            <a:ext cx="3804900" cy="4908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>
                <a:latin typeface="Open Sans"/>
                <a:ea typeface="Open Sans"/>
                <a:cs typeface="Open Sans"/>
                <a:sym typeface="Open Sans"/>
              </a:rPr>
              <a:t>university mobility grant</a:t>
            </a:r>
            <a:endParaRPr sz="17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362" name="Google Shape;362;p20"/>
          <p:cNvSpPr/>
          <p:nvPr/>
        </p:nvSpPr>
        <p:spPr>
          <a:xfrm>
            <a:off x="4815700" y="4364550"/>
            <a:ext cx="3804900" cy="490800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700" dirty="0">
                <a:latin typeface="Open Sans"/>
                <a:ea typeface="Open Sans"/>
                <a:cs typeface="Open Sans"/>
                <a:sym typeface="Open Sans"/>
              </a:rPr>
              <a:t>ERASMUS+ mobility grant</a:t>
            </a:r>
            <a:endParaRPr sz="1700" dirty="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21"/>
          <p:cNvSpPr txBox="1">
            <a:spLocks noGrp="1"/>
          </p:cNvSpPr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ERASMUS+ </a:t>
            </a:r>
            <a:endParaRPr dirty="0"/>
          </a:p>
        </p:txBody>
      </p:sp>
      <p:sp>
        <p:nvSpPr>
          <p:cNvPr id="368" name="Google Shape;368;p21"/>
          <p:cNvSpPr txBox="1">
            <a:spLocks noGrp="1"/>
          </p:cNvSpPr>
          <p:nvPr>
            <p:ph type="body" idx="1"/>
          </p:nvPr>
        </p:nvSpPr>
        <p:spPr>
          <a:xfrm>
            <a:off x="311700" y="10000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apply for studying at a partner university (four options)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minimally 3 months, maximally 12 months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university committee picks students for free spots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ERASMUS+ grant ~ 450 - 600€ per month (depends on country)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English certificate not required for application at IKW </a:t>
            </a:r>
            <a:br>
              <a:rPr lang="en-GB" dirty="0"/>
            </a:br>
            <a:r>
              <a:rPr lang="en-GB" dirty="0"/>
              <a:t>(only after nomination during registration at partner university)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find a list of our ERASMUS+ partnerships on the institute </a:t>
            </a:r>
            <a:r>
              <a:rPr lang="en-GB" u="sng" dirty="0">
                <a:solidFill>
                  <a:srgbClr val="38761D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website</a:t>
            </a:r>
            <a:endParaRPr dirty="0">
              <a:solidFill>
                <a:srgbClr val="38761D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22"/>
          <p:cNvSpPr txBox="1">
            <a:spLocks noGrp="1"/>
          </p:cNvSpPr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University Partnerships</a:t>
            </a:r>
            <a:endParaRPr/>
          </a:p>
        </p:txBody>
      </p:sp>
      <p:sp>
        <p:nvSpPr>
          <p:cNvPr id="374" name="Google Shape;374;p22"/>
          <p:cNvSpPr txBox="1">
            <a:spLocks noGrp="1"/>
          </p:cNvSpPr>
          <p:nvPr>
            <p:ph type="body" idx="1"/>
          </p:nvPr>
        </p:nvSpPr>
        <p:spPr>
          <a:xfrm>
            <a:off x="311700" y="10000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apply for studying at a partner university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minimally 3 months, maximally 12 months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university committee picks students for free spots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don’t need to pay study fees, but no extra funding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 dirty="0"/>
              <a:t>apply for funding (PROMOS-program, mobility grants, scholarships)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language certificate necessary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portal of university partnerships on the website of the </a:t>
            </a:r>
            <a:r>
              <a:rPr lang="en-GB" u="sng" dirty="0">
                <a:solidFill>
                  <a:srgbClr val="38761D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international office</a:t>
            </a:r>
            <a:endParaRPr dirty="0">
              <a:solidFill>
                <a:srgbClr val="38761D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23"/>
          <p:cNvSpPr txBox="1">
            <a:spLocks noGrp="1"/>
          </p:cNvSpPr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Fulbright Study Scholarship</a:t>
            </a:r>
            <a:endParaRPr/>
          </a:p>
        </p:txBody>
      </p:sp>
      <p:sp>
        <p:nvSpPr>
          <p:cNvPr id="380" name="Google Shape;380;p23"/>
          <p:cNvSpPr txBox="1">
            <a:spLocks noGrp="1"/>
          </p:cNvSpPr>
          <p:nvPr>
            <p:ph type="body" idx="1"/>
          </p:nvPr>
        </p:nvSpPr>
        <p:spPr>
          <a:xfrm>
            <a:off x="311700" y="10000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prerequisite: bachelor’s degree or finished 6 semester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studying 4 to 9 months at US American university (self organized)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get up to 34,500 USD for living &amp; partial study-fees + 600€ utilities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insurance, visa, booking and financing of travel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multiple workshops &amp; seminars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Application date for 2025/26 will be announced May/June 2024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more information on the Fulbright </a:t>
            </a:r>
            <a:r>
              <a:rPr lang="en-GB" u="sng" dirty="0">
                <a:solidFill>
                  <a:srgbClr val="38761D"/>
                </a:solidFill>
                <a:hlinkClick r:id="rId3"/>
              </a:rPr>
              <a:t>website</a:t>
            </a:r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24"/>
          <p:cNvSpPr txBox="1">
            <a:spLocks noGrp="1"/>
          </p:cNvSpPr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Fulbright Travel Stipend</a:t>
            </a:r>
            <a:endParaRPr/>
          </a:p>
        </p:txBody>
      </p:sp>
      <p:sp>
        <p:nvSpPr>
          <p:cNvPr id="386" name="Google Shape;386;p24"/>
          <p:cNvSpPr txBox="1">
            <a:spLocks noGrp="1"/>
          </p:cNvSpPr>
          <p:nvPr>
            <p:ph type="body" idx="1"/>
          </p:nvPr>
        </p:nvSpPr>
        <p:spPr>
          <a:xfrm>
            <a:off x="311700" y="10000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bachelor students that finished at least 4 semesters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4 - 9 months studying at US American university (self-organized)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not combinable with other (travel) stipends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travel- &amp; utilities grant: ~ 2.000€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obligatory preparation- &amp; networking meeting in March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more information on the Fulbright </a:t>
            </a:r>
            <a:r>
              <a:rPr lang="en-GB" u="sng" dirty="0">
                <a:solidFill>
                  <a:srgbClr val="38761D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website</a:t>
            </a:r>
            <a:endParaRPr dirty="0">
              <a:solidFill>
                <a:srgbClr val="38761D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25"/>
          <p:cNvSpPr txBox="1">
            <a:spLocks noGrp="1"/>
          </p:cNvSpPr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… and more !</a:t>
            </a:r>
            <a:endParaRPr/>
          </a:p>
        </p:txBody>
      </p:sp>
      <p:sp>
        <p:nvSpPr>
          <p:cNvPr id="392" name="Google Shape;392;p25"/>
          <p:cNvSpPr txBox="1">
            <a:spLocks noGrp="1"/>
          </p:cNvSpPr>
          <p:nvPr>
            <p:ph type="body" idx="1"/>
          </p:nvPr>
        </p:nvSpPr>
        <p:spPr>
          <a:xfrm>
            <a:off x="311700" y="10000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DAAD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 err="1"/>
              <a:t>Studienstiftung</a:t>
            </a:r>
            <a:r>
              <a:rPr lang="en-GB" dirty="0"/>
              <a:t> des </a:t>
            </a:r>
            <a:r>
              <a:rPr lang="en-GB" dirty="0" err="1"/>
              <a:t>deutschen</a:t>
            </a:r>
            <a:r>
              <a:rPr lang="en-GB" dirty="0"/>
              <a:t> </a:t>
            </a:r>
            <a:r>
              <a:rPr lang="en-GB" dirty="0" err="1"/>
              <a:t>Volkes</a:t>
            </a:r>
            <a:r>
              <a:rPr lang="en-GB" dirty="0"/>
              <a:t> (e.g. China and Eastern Europe)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...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br>
              <a:rPr lang="en-GB" dirty="0"/>
            </a:b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dirty="0"/>
              <a:t>Make sure to contact the International Office (</a:t>
            </a:r>
            <a:r>
              <a:rPr lang="en-GB" dirty="0">
                <a:hlinkClick r:id="rId3"/>
              </a:rPr>
              <a:t>beate.teutloff@uos.de</a:t>
            </a:r>
            <a:r>
              <a:rPr lang="en-GB" dirty="0"/>
              <a:t>) for more information on financing your stay abroad.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>
            <a:spLocks noGrp="1"/>
          </p:cNvSpPr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Obligatory Semester Abroad</a:t>
            </a:r>
            <a:endParaRPr/>
          </a:p>
        </p:txBody>
      </p:sp>
      <p:sp>
        <p:nvSpPr>
          <p:cNvPr id="41" name="Google Shape;41;p7"/>
          <p:cNvSpPr/>
          <p:nvPr/>
        </p:nvSpPr>
        <p:spPr>
          <a:xfrm>
            <a:off x="346175" y="1123050"/>
            <a:ext cx="1424400" cy="1448700"/>
          </a:xfrm>
          <a:prstGeom prst="round1Rect">
            <a:avLst>
              <a:gd name="adj" fmla="val 16667"/>
            </a:avLst>
          </a:prstGeom>
          <a:solidFill>
            <a:srgbClr val="E6B8A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Prepare 1 to 1.5 years in advance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→ CogSci Mobility Office</a:t>
            </a:r>
            <a:b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</a:b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(50/E19)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cxnSp>
        <p:nvCxnSpPr>
          <p:cNvPr id="42" name="Google Shape;42;p7"/>
          <p:cNvCxnSpPr/>
          <p:nvPr/>
        </p:nvCxnSpPr>
        <p:spPr>
          <a:xfrm>
            <a:off x="311700" y="2784475"/>
            <a:ext cx="8520600" cy="0"/>
          </a:xfrm>
          <a:prstGeom prst="straightConnector1">
            <a:avLst/>
          </a:prstGeom>
          <a:noFill/>
          <a:ln w="38100" cap="flat" cmpd="sng">
            <a:solidFill>
              <a:srgbClr val="38761D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43" name="Google Shape;43;p7"/>
          <p:cNvSpPr txBox="1"/>
          <p:nvPr/>
        </p:nvSpPr>
        <p:spPr>
          <a:xfrm rot="-3899079">
            <a:off x="513780" y="3237785"/>
            <a:ext cx="1344413" cy="328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2nd Semester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44" name="Google Shape;44;p7"/>
          <p:cNvSpPr txBox="1"/>
          <p:nvPr/>
        </p:nvSpPr>
        <p:spPr>
          <a:xfrm rot="-3899079">
            <a:off x="2163755" y="3237785"/>
            <a:ext cx="1344413" cy="328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3rd Semester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45" name="Google Shape;45;p7"/>
          <p:cNvSpPr txBox="1"/>
          <p:nvPr/>
        </p:nvSpPr>
        <p:spPr>
          <a:xfrm rot="-3899079">
            <a:off x="3899805" y="3247510"/>
            <a:ext cx="1344413" cy="328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4th Semester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46" name="Google Shape;46;p7"/>
          <p:cNvSpPr txBox="1"/>
          <p:nvPr/>
        </p:nvSpPr>
        <p:spPr>
          <a:xfrm rot="-3899079">
            <a:off x="5678505" y="3237797"/>
            <a:ext cx="1344413" cy="328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5th Semester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47" name="Google Shape;47;p7"/>
          <p:cNvSpPr txBox="1"/>
          <p:nvPr/>
        </p:nvSpPr>
        <p:spPr>
          <a:xfrm rot="-3899079">
            <a:off x="7435880" y="3237785"/>
            <a:ext cx="1344413" cy="328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6th Semester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26"/>
          <p:cNvSpPr txBox="1">
            <a:spLocks noGrp="1"/>
          </p:cNvSpPr>
          <p:nvPr>
            <p:ph type="body" idx="1"/>
          </p:nvPr>
        </p:nvSpPr>
        <p:spPr>
          <a:xfrm>
            <a:off x="311700" y="923874"/>
            <a:ext cx="8520600" cy="396325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online application</a:t>
            </a:r>
            <a:endParaRPr dirty="0"/>
          </a:p>
          <a:p>
            <a:pPr marL="4572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CV</a:t>
            </a:r>
            <a:endParaRPr dirty="0"/>
          </a:p>
          <a:p>
            <a:pPr marL="4572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motivational letter</a:t>
            </a:r>
            <a:endParaRPr dirty="0"/>
          </a:p>
          <a:p>
            <a:pPr marL="4572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letter of recommendation</a:t>
            </a:r>
            <a:endParaRPr dirty="0"/>
          </a:p>
          <a:p>
            <a:pPr marL="4572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copy of certificate of departure</a:t>
            </a:r>
            <a:endParaRPr dirty="0"/>
          </a:p>
          <a:p>
            <a:pPr marL="4572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transcript of records (TOR)/EXA, send to Ex. Office for signature)</a:t>
            </a:r>
            <a:endParaRPr dirty="0"/>
          </a:p>
          <a:p>
            <a:pPr marL="4572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language certificate</a:t>
            </a:r>
            <a:endParaRPr dirty="0"/>
          </a:p>
          <a:p>
            <a:pPr marL="914400" lvl="1" indent="-3175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 dirty="0"/>
              <a:t>ERASMUS+: contact the </a:t>
            </a:r>
            <a:r>
              <a:rPr lang="en-GB" dirty="0" err="1"/>
              <a:t>CogSci</a:t>
            </a:r>
            <a:r>
              <a:rPr lang="en-GB" dirty="0"/>
              <a:t> Mobility Office (50/E19) for English</a:t>
            </a:r>
            <a:endParaRPr dirty="0"/>
          </a:p>
          <a:p>
            <a:pPr marL="914400" lvl="1" indent="-3175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 dirty="0"/>
              <a:t>university partnerships: </a:t>
            </a:r>
            <a:r>
              <a:rPr lang="en-GB" dirty="0" err="1"/>
              <a:t>CogSci</a:t>
            </a:r>
            <a:r>
              <a:rPr lang="en-GB" dirty="0"/>
              <a:t> Mobility Office </a:t>
            </a:r>
            <a:r>
              <a:rPr lang="en-GB" i="1" dirty="0"/>
              <a:t>not </a:t>
            </a:r>
            <a:r>
              <a:rPr lang="en-GB" dirty="0"/>
              <a:t>sufficient!</a:t>
            </a:r>
            <a:endParaRPr dirty="0"/>
          </a:p>
          <a:p>
            <a:pPr marL="4572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description of study plan abroad</a:t>
            </a:r>
            <a:endParaRPr dirty="0"/>
          </a:p>
          <a:p>
            <a:pPr marL="4572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for ERASMUS+: Online Learning Agreement (OLA)</a:t>
            </a:r>
            <a:endParaRPr dirty="0"/>
          </a:p>
          <a:p>
            <a:pPr marL="457200" lvl="0" indent="-3429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sometimes: interviews</a:t>
            </a:r>
            <a:endParaRPr dirty="0"/>
          </a:p>
        </p:txBody>
      </p:sp>
      <p:sp>
        <p:nvSpPr>
          <p:cNvPr id="398" name="Google Shape;398;p26"/>
          <p:cNvSpPr txBox="1">
            <a:spLocks noGrp="1"/>
          </p:cNvSpPr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Scholarships and Stipends - the usual requirements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27"/>
          <p:cNvSpPr txBox="1">
            <a:spLocks noGrp="1"/>
          </p:cNvSpPr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Internships Abroad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28"/>
          <p:cNvSpPr txBox="1">
            <a:spLocks noGrp="1"/>
          </p:cNvSpPr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Internships</a:t>
            </a:r>
            <a:endParaRPr/>
          </a:p>
        </p:txBody>
      </p:sp>
      <p:sp>
        <p:nvSpPr>
          <p:cNvPr id="409" name="Google Shape;409;p28"/>
          <p:cNvSpPr txBox="1">
            <a:spLocks noGrp="1"/>
          </p:cNvSpPr>
          <p:nvPr>
            <p:ph type="body" idx="1"/>
          </p:nvPr>
        </p:nvSpPr>
        <p:spPr>
          <a:xfrm>
            <a:off x="311700" y="1000075"/>
            <a:ext cx="8520600" cy="406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always self-organized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ask professors if they know about interesting projects in their field abroad.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get contact to alumni through </a:t>
            </a:r>
            <a:r>
              <a:rPr lang="en-GB" dirty="0" err="1"/>
              <a:t>CogSci</a:t>
            </a:r>
            <a:r>
              <a:rPr lang="en-GB" dirty="0"/>
              <a:t> Mobility Office or </a:t>
            </a:r>
            <a:r>
              <a:rPr lang="en-GB" dirty="0" err="1"/>
              <a:t>CogSci</a:t>
            </a:r>
            <a:r>
              <a:rPr lang="en-GB" dirty="0"/>
              <a:t> groups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get your “request of approval” signed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ERASMUS+ financial support for internships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Find internship offers &amp; stipends </a:t>
            </a:r>
            <a:br>
              <a:rPr lang="en-GB" dirty="0"/>
            </a:br>
            <a:r>
              <a:rPr lang="en-GB" dirty="0"/>
              <a:t>on the internet...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… or take the initiative and contact a research lab</a:t>
            </a:r>
            <a:endParaRPr dirty="0"/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1900" b="1" dirty="0"/>
              <a:t>register internship &amp; acceptance to program with </a:t>
            </a:r>
            <a:r>
              <a:rPr lang="en-GB" sz="1900" b="1" dirty="0" err="1"/>
              <a:t>CogSci</a:t>
            </a:r>
            <a:r>
              <a:rPr lang="en-GB" sz="1900" b="1" dirty="0"/>
              <a:t> Mobility Office</a:t>
            </a:r>
            <a:endParaRPr sz="1900" b="1" dirty="0"/>
          </a:p>
        </p:txBody>
      </p:sp>
      <p:sp>
        <p:nvSpPr>
          <p:cNvPr id="410" name="Google Shape;410;p28"/>
          <p:cNvSpPr/>
          <p:nvPr/>
        </p:nvSpPr>
        <p:spPr>
          <a:xfrm>
            <a:off x="5500325" y="2571750"/>
            <a:ext cx="3414600" cy="1539000"/>
          </a:xfrm>
          <a:prstGeom prst="wedgeEllipseCallout">
            <a:avLst>
              <a:gd name="adj1" fmla="val -102035"/>
              <a:gd name="adj2" fmla="val 17329"/>
            </a:avLst>
          </a:prstGeom>
          <a:solidFill>
            <a:srgbClr val="93C47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Font typeface="Open Sans"/>
              <a:buChar char="●"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RISE worldwide</a:t>
            </a:r>
            <a:endParaRPr sz="1600" dirty="0"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Font typeface="Open Sans"/>
              <a:buChar char="●"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MITACS </a:t>
            </a:r>
            <a:r>
              <a:rPr lang="en-GB" sz="1600" dirty="0" err="1">
                <a:latin typeface="Open Sans"/>
                <a:ea typeface="Open Sans"/>
                <a:cs typeface="Open Sans"/>
                <a:sym typeface="Open Sans"/>
              </a:rPr>
              <a:t>globalink</a:t>
            </a: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 </a:t>
            </a:r>
            <a:endParaRPr sz="1600" dirty="0"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Font typeface="Open Sans"/>
              <a:buChar char="●"/>
            </a:pPr>
            <a:r>
              <a:rPr lang="en-GB" sz="1600" dirty="0">
                <a:latin typeface="Open Sans"/>
                <a:ea typeface="Open Sans"/>
                <a:cs typeface="Open Sans"/>
                <a:sym typeface="Open Sans"/>
              </a:rPr>
              <a:t>...</a:t>
            </a:r>
            <a:endParaRPr sz="1600" dirty="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29"/>
          <p:cNvSpPr txBox="1">
            <a:spLocks noGrp="1"/>
          </p:cNvSpPr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DAAD RISE worldwide</a:t>
            </a:r>
            <a:endParaRPr/>
          </a:p>
        </p:txBody>
      </p:sp>
      <p:sp>
        <p:nvSpPr>
          <p:cNvPr id="416" name="Google Shape;416;p29"/>
          <p:cNvSpPr txBox="1">
            <a:spLocks noGrp="1"/>
          </p:cNvSpPr>
          <p:nvPr>
            <p:ph type="body" idx="1"/>
          </p:nvPr>
        </p:nvSpPr>
        <p:spPr>
          <a:xfrm>
            <a:off x="311700" y="10000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research internships at universities worldwide (</a:t>
            </a:r>
            <a:r>
              <a:rPr lang="en-GB" u="sng" dirty="0">
                <a:solidFill>
                  <a:srgbClr val="38761D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website</a:t>
            </a:r>
            <a:r>
              <a:rPr lang="en-GB" dirty="0"/>
              <a:t>)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full scholarship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reimbursement of travel costs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insurance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three applications possible</a:t>
            </a:r>
            <a:endParaRPr dirty="0"/>
          </a:p>
          <a:p>
            <a:pPr marL="0" lvl="0" indent="45720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30"/>
          <p:cNvSpPr txBox="1">
            <a:spLocks noGrp="1"/>
          </p:cNvSpPr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MITACS globalink </a:t>
            </a:r>
            <a:endParaRPr/>
          </a:p>
        </p:txBody>
      </p:sp>
      <p:sp>
        <p:nvSpPr>
          <p:cNvPr id="422" name="Google Shape;422;p30"/>
          <p:cNvSpPr txBox="1">
            <a:spLocks noGrp="1"/>
          </p:cNvSpPr>
          <p:nvPr>
            <p:ph type="body" idx="1"/>
          </p:nvPr>
        </p:nvSpPr>
        <p:spPr>
          <a:xfrm>
            <a:off x="311700" y="1000075"/>
            <a:ext cx="8520600" cy="408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DAAD’s Canadian partner </a:t>
            </a:r>
            <a:endParaRPr dirty="0"/>
          </a:p>
          <a:p>
            <a:pPr marL="457200" lvl="0" indent="-3429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application through MITACS (</a:t>
            </a:r>
            <a:r>
              <a:rPr lang="en-GB" u="sng" dirty="0">
                <a:solidFill>
                  <a:srgbClr val="38761D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website</a:t>
            </a:r>
            <a:r>
              <a:rPr lang="en-GB" dirty="0"/>
              <a:t>); starts as early as August</a:t>
            </a:r>
            <a:endParaRPr dirty="0"/>
          </a:p>
          <a:p>
            <a:pPr marL="457200" lvl="0" indent="-3429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stipend provided by DAAD and MITACS (~ 800 - 1.000€ per month)</a:t>
            </a:r>
            <a:endParaRPr dirty="0"/>
          </a:p>
          <a:p>
            <a:pPr marL="457200" lvl="0" indent="-3429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generally same stipend as DAAD worldwide</a:t>
            </a:r>
            <a:endParaRPr dirty="0"/>
          </a:p>
          <a:p>
            <a:pPr marL="457200" lvl="0" indent="-3429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no work permit required anymore for internships in Canada</a:t>
            </a:r>
            <a:endParaRPr dirty="0"/>
          </a:p>
          <a:p>
            <a:pPr marL="457200" lvl="0" indent="-3429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min. requirement: average grade 2.9</a:t>
            </a:r>
            <a:endParaRPr dirty="0"/>
          </a:p>
          <a:p>
            <a:pPr marL="457200" lvl="0" indent="-3429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start of internship: May 1st - July 15th (latest date for German students)</a:t>
            </a:r>
            <a:endParaRPr dirty="0"/>
          </a:p>
          <a:p>
            <a:pPr marL="457200" lvl="0" indent="-34290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RISE: 2 applications + MITACS: 7 applications</a:t>
            </a:r>
            <a:br>
              <a:rPr lang="en-GB" dirty="0"/>
            </a:br>
            <a:endParaRPr dirty="0"/>
          </a:p>
          <a:p>
            <a:pPr marL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Note: it seems RISE applications will be rejected if the applicant rejects a      </a:t>
            </a:r>
            <a:br>
              <a:rPr lang="en-GB" dirty="0"/>
            </a:br>
            <a:r>
              <a:rPr lang="en-GB" dirty="0"/>
              <a:t>           MITACS place after being accepted</a:t>
            </a:r>
            <a:br>
              <a:rPr lang="en-GB" dirty="0"/>
            </a:br>
            <a:br>
              <a:rPr lang="en-GB" dirty="0"/>
            </a:b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p32"/>
          <p:cNvSpPr txBox="1">
            <a:spLocks noGrp="1"/>
          </p:cNvSpPr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Deadlines, Contacts, </a:t>
            </a:r>
            <a:br>
              <a:rPr lang="en-GB"/>
            </a:br>
            <a:r>
              <a:rPr lang="en-GB"/>
              <a:t>Next Steps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33"/>
          <p:cNvSpPr txBox="1">
            <a:spLocks noGrp="1"/>
          </p:cNvSpPr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Even more options...</a:t>
            </a:r>
            <a:endParaRPr/>
          </a:p>
        </p:txBody>
      </p:sp>
      <p:sp>
        <p:nvSpPr>
          <p:cNvPr id="439" name="Google Shape;439;p33"/>
          <p:cNvSpPr txBox="1">
            <a:spLocks noGrp="1"/>
          </p:cNvSpPr>
          <p:nvPr>
            <p:ph type="body" idx="1"/>
          </p:nvPr>
        </p:nvSpPr>
        <p:spPr>
          <a:xfrm>
            <a:off x="311700" y="10000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dirty="0"/>
              <a:t>Visit the website of the </a:t>
            </a:r>
            <a:r>
              <a:rPr lang="en-GB" sz="2000" u="sng" dirty="0">
                <a:solidFill>
                  <a:srgbClr val="38761D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international office</a:t>
            </a:r>
            <a:r>
              <a:rPr lang="en-GB" sz="2000" dirty="0">
                <a:solidFill>
                  <a:srgbClr val="38761D"/>
                </a:solidFill>
              </a:rPr>
              <a:t> </a:t>
            </a:r>
            <a:r>
              <a:rPr lang="en-GB" sz="2000" dirty="0"/>
              <a:t>for more information on finding and financing internships and studying abroad.</a:t>
            </a:r>
            <a:endParaRPr sz="2000" dirty="0"/>
          </a:p>
          <a:p>
            <a:pPr marL="0" lvl="0" indent="45720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000" dirty="0"/>
              <a:t>=&gt; attend their information events, </a:t>
            </a:r>
            <a:br>
              <a:rPr lang="en-GB" sz="2000" dirty="0"/>
            </a:br>
            <a:r>
              <a:rPr lang="en-GB" sz="2000" dirty="0"/>
              <a:t>	but notice that the application process in Cognitive Science is 	different (easier) to the rest of the university!</a:t>
            </a:r>
            <a:endParaRPr sz="2000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34"/>
          <p:cNvSpPr txBox="1">
            <a:spLocks noGrp="1"/>
          </p:cNvSpPr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Preparation</a:t>
            </a:r>
            <a:endParaRPr/>
          </a:p>
        </p:txBody>
      </p:sp>
      <p:sp>
        <p:nvSpPr>
          <p:cNvPr id="445" name="Google Shape;445;p34"/>
          <p:cNvSpPr txBox="1">
            <a:spLocks noGrp="1"/>
          </p:cNvSpPr>
          <p:nvPr>
            <p:ph type="body" idx="1"/>
          </p:nvPr>
        </p:nvSpPr>
        <p:spPr>
          <a:xfrm>
            <a:off x="311700" y="865325"/>
            <a:ext cx="8520600" cy="42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start planning early !</a:t>
            </a:r>
            <a:endParaRPr dirty="0"/>
          </a:p>
          <a:p>
            <a:pPr marL="914400" lvl="1" indent="-3175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 dirty="0"/>
              <a:t>Application documents</a:t>
            </a:r>
            <a:endParaRPr dirty="0"/>
          </a:p>
          <a:p>
            <a:pPr marL="914400" lvl="1" indent="-3175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 dirty="0"/>
              <a:t>VISA</a:t>
            </a:r>
            <a:endParaRPr dirty="0"/>
          </a:p>
          <a:p>
            <a:pPr marL="914400" lvl="1" indent="-3175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 dirty="0"/>
              <a:t>University forms</a:t>
            </a:r>
            <a:endParaRPr dirty="0"/>
          </a:p>
          <a:p>
            <a:pPr marL="914400" lvl="1" indent="-3175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 dirty="0"/>
              <a:t>Accommodation</a:t>
            </a:r>
            <a:endParaRPr dirty="0"/>
          </a:p>
          <a:p>
            <a:pPr marL="914400" lvl="1" indent="-3175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 dirty="0"/>
              <a:t>Financial Support</a:t>
            </a:r>
            <a:endParaRPr dirty="0"/>
          </a:p>
          <a:p>
            <a:pPr marL="914400" lvl="1" indent="-3175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GB" dirty="0"/>
              <a:t>Travel plans</a:t>
            </a:r>
            <a:endParaRPr dirty="0"/>
          </a:p>
          <a:p>
            <a:pPr marL="457200" lvl="0" indent="-3429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attend all information events and ask for help</a:t>
            </a:r>
            <a:endParaRPr dirty="0"/>
          </a:p>
          <a:p>
            <a:pPr marL="457200" lvl="0" indent="-3429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read the reports</a:t>
            </a:r>
            <a:endParaRPr dirty="0"/>
          </a:p>
          <a:p>
            <a:pPr marL="457200" lvl="0" indent="-3429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contact alumni-travellers</a:t>
            </a:r>
            <a:endParaRPr dirty="0"/>
          </a:p>
          <a:p>
            <a:pPr marL="457200" lvl="0" indent="-3429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register for language tests early (if needed)</a:t>
            </a:r>
            <a:endParaRPr dirty="0"/>
          </a:p>
          <a:p>
            <a:pPr marL="457200" lvl="0" indent="-3429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self-organized internships: some sponsors want you to apply with them before finding an internship, some want you to already have one. </a:t>
            </a:r>
            <a:endParaRPr dirty="0"/>
          </a:p>
        </p:txBody>
      </p:sp>
      <p:sp>
        <p:nvSpPr>
          <p:cNvPr id="446" name="Google Shape;446;p34"/>
          <p:cNvSpPr/>
          <p:nvPr/>
        </p:nvSpPr>
        <p:spPr>
          <a:xfrm>
            <a:off x="5608025" y="381225"/>
            <a:ext cx="3356700" cy="3661200"/>
          </a:xfrm>
          <a:prstGeom prst="verticalScroll">
            <a:avLst>
              <a:gd name="adj" fmla="val 10616"/>
            </a:avLst>
          </a:prstGeom>
          <a:solidFill>
            <a:srgbClr val="93C47D"/>
          </a:solidFill>
          <a:ln w="9525" cap="flat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300"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Font typeface="Open Sans"/>
              <a:buChar char="●"/>
            </a:pPr>
            <a:r>
              <a:rPr lang="en-GB" sz="1300">
                <a:latin typeface="Open Sans"/>
                <a:ea typeface="Open Sans"/>
                <a:cs typeface="Open Sans"/>
                <a:sym typeface="Open Sans"/>
              </a:rPr>
              <a:t>Application forms</a:t>
            </a:r>
            <a:endParaRPr sz="1300"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Font typeface="Open Sans"/>
              <a:buChar char="●"/>
            </a:pPr>
            <a:r>
              <a:rPr lang="en-GB" sz="1300">
                <a:latin typeface="Open Sans"/>
                <a:ea typeface="Open Sans"/>
                <a:cs typeface="Open Sans"/>
                <a:sym typeface="Open Sans"/>
              </a:rPr>
              <a:t>CV</a:t>
            </a:r>
            <a:endParaRPr sz="1300"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Font typeface="Open Sans"/>
              <a:buChar char="●"/>
            </a:pPr>
            <a:r>
              <a:rPr lang="en-GB" sz="1300">
                <a:latin typeface="Open Sans"/>
                <a:ea typeface="Open Sans"/>
                <a:cs typeface="Open Sans"/>
                <a:sym typeface="Open Sans"/>
              </a:rPr>
              <a:t>Language proof </a:t>
            </a:r>
            <a:endParaRPr sz="1300"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Font typeface="Open Sans"/>
              <a:buChar char="●"/>
            </a:pPr>
            <a:r>
              <a:rPr lang="en-GB" sz="1300">
                <a:latin typeface="Open Sans"/>
                <a:ea typeface="Open Sans"/>
                <a:cs typeface="Open Sans"/>
                <a:sym typeface="Open Sans"/>
              </a:rPr>
              <a:t>Visa</a:t>
            </a:r>
            <a:endParaRPr sz="1300"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Font typeface="Open Sans"/>
              <a:buChar char="●"/>
            </a:pPr>
            <a:r>
              <a:rPr lang="en-GB" sz="1300">
                <a:latin typeface="Open Sans"/>
                <a:ea typeface="Open Sans"/>
                <a:cs typeface="Open Sans"/>
                <a:sym typeface="Open Sans"/>
              </a:rPr>
              <a:t>Work Permit</a:t>
            </a:r>
            <a:endParaRPr sz="1300"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Font typeface="Open Sans"/>
              <a:buChar char="●"/>
            </a:pPr>
            <a:r>
              <a:rPr lang="en-GB" sz="1300">
                <a:latin typeface="Open Sans"/>
                <a:ea typeface="Open Sans"/>
                <a:cs typeface="Open Sans"/>
                <a:sym typeface="Open Sans"/>
              </a:rPr>
              <a:t>Matriculation Certificate</a:t>
            </a:r>
            <a:endParaRPr sz="1300"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Font typeface="Open Sans"/>
              <a:buChar char="●"/>
            </a:pPr>
            <a:r>
              <a:rPr lang="en-GB" sz="1300">
                <a:latin typeface="Open Sans"/>
                <a:ea typeface="Open Sans"/>
                <a:cs typeface="Open Sans"/>
                <a:sym typeface="Open Sans"/>
              </a:rPr>
              <a:t>Transcript of Records</a:t>
            </a:r>
            <a:endParaRPr sz="1300"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Font typeface="Open Sans"/>
              <a:buChar char="●"/>
            </a:pPr>
            <a:r>
              <a:rPr lang="en-GB" sz="1300">
                <a:latin typeface="Open Sans"/>
                <a:ea typeface="Open Sans"/>
                <a:cs typeface="Open Sans"/>
                <a:sym typeface="Open Sans"/>
              </a:rPr>
              <a:t>Motivational Letter</a:t>
            </a:r>
            <a:endParaRPr sz="1300"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Font typeface="Open Sans"/>
              <a:buChar char="●"/>
            </a:pPr>
            <a:r>
              <a:rPr lang="en-GB" sz="1300">
                <a:latin typeface="Open Sans"/>
                <a:ea typeface="Open Sans"/>
                <a:cs typeface="Open Sans"/>
                <a:sym typeface="Open Sans"/>
              </a:rPr>
              <a:t>Letter of Recommendation</a:t>
            </a:r>
            <a:endParaRPr sz="1300"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Font typeface="Open Sans"/>
              <a:buChar char="●"/>
            </a:pPr>
            <a:r>
              <a:rPr lang="en-GB" sz="1300">
                <a:latin typeface="Open Sans"/>
                <a:ea typeface="Open Sans"/>
                <a:cs typeface="Open Sans"/>
                <a:sym typeface="Open Sans"/>
              </a:rPr>
              <a:t>Request of Approval</a:t>
            </a:r>
            <a:endParaRPr sz="1300"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Font typeface="Open Sans"/>
              <a:buChar char="●"/>
            </a:pPr>
            <a:r>
              <a:rPr lang="en-GB" sz="1300">
                <a:latin typeface="Open Sans"/>
                <a:ea typeface="Open Sans"/>
                <a:cs typeface="Open Sans"/>
                <a:sym typeface="Open Sans"/>
              </a:rPr>
              <a:t>Learning Agreement</a:t>
            </a:r>
            <a:endParaRPr sz="1300"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Font typeface="Open Sans"/>
              <a:buChar char="●"/>
            </a:pPr>
            <a:r>
              <a:rPr lang="en-GB" sz="1300">
                <a:latin typeface="Open Sans"/>
                <a:ea typeface="Open Sans"/>
                <a:cs typeface="Open Sans"/>
                <a:sym typeface="Open Sans"/>
              </a:rPr>
              <a:t>Proof of Completion</a:t>
            </a:r>
            <a:endParaRPr sz="1300"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Font typeface="Open Sans"/>
              <a:buChar char="●"/>
            </a:pPr>
            <a:r>
              <a:rPr lang="en-GB" sz="1300">
                <a:latin typeface="Open Sans"/>
                <a:ea typeface="Open Sans"/>
                <a:cs typeface="Open Sans"/>
                <a:sym typeface="Open Sans"/>
              </a:rPr>
              <a:t>Travel Insurance</a:t>
            </a:r>
            <a:endParaRPr sz="1300">
              <a:latin typeface="Open Sans"/>
              <a:ea typeface="Open Sans"/>
              <a:cs typeface="Open Sans"/>
              <a:sym typeface="Open Sans"/>
            </a:endParaRPr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Font typeface="Open Sans"/>
              <a:buChar char="●"/>
            </a:pPr>
            <a:r>
              <a:rPr lang="en-GB" sz="1300">
                <a:latin typeface="Open Sans"/>
                <a:ea typeface="Open Sans"/>
                <a:cs typeface="Open Sans"/>
                <a:sym typeface="Open Sans"/>
              </a:rPr>
              <a:t>...</a:t>
            </a:r>
            <a:endParaRPr sz="1300"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Google Shape;451;p35"/>
          <p:cNvSpPr txBox="1">
            <a:spLocks noGrp="1"/>
          </p:cNvSpPr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Application Deadlines - Studying</a:t>
            </a:r>
            <a:endParaRPr/>
          </a:p>
        </p:txBody>
      </p:sp>
      <p:graphicFrame>
        <p:nvGraphicFramePr>
          <p:cNvPr id="452" name="Google Shape;452;p35"/>
          <p:cNvGraphicFramePr/>
          <p:nvPr>
            <p:extLst>
              <p:ext uri="{D42A27DB-BD31-4B8C-83A1-F6EECF244321}">
                <p14:modId xmlns:p14="http://schemas.microsoft.com/office/powerpoint/2010/main" val="605423259"/>
              </p:ext>
            </p:extLst>
          </p:nvPr>
        </p:nvGraphicFramePr>
        <p:xfrm>
          <a:off x="311700" y="1216625"/>
          <a:ext cx="8520600" cy="2986830"/>
        </p:xfrm>
        <a:graphic>
          <a:graphicData uri="http://schemas.openxmlformats.org/drawingml/2006/table">
            <a:tbl>
              <a:tblPr>
                <a:noFill/>
                <a:tableStyleId>{D1D8A088-1545-4C28-B3CF-E187A4846989}</a:tableStyleId>
              </a:tblPr>
              <a:tblGrid>
                <a:gridCol w="410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7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9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dirty="0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university partnerships (at Int. Office)</a:t>
                      </a:r>
                      <a:endParaRPr sz="1600" dirty="0">
                        <a:latin typeface="Open Sans Light"/>
                        <a:ea typeface="Open Sans Light"/>
                        <a:cs typeface="Open Sans Light"/>
                        <a:sym typeface="Open Sans Light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deadline in January</a:t>
                      </a:r>
                      <a:endParaRPr sz="1600">
                        <a:latin typeface="Open Sans Light"/>
                        <a:ea typeface="Open Sans Light"/>
                        <a:cs typeface="Open Sans Light"/>
                        <a:sym typeface="Open Sans Light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4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dirty="0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ERASMUS+ (at </a:t>
                      </a:r>
                      <a:r>
                        <a:rPr lang="en-GB" sz="1600" dirty="0" err="1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CogSci</a:t>
                      </a:r>
                      <a:r>
                        <a:rPr lang="en-GB" sz="1600" dirty="0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 Mobility Office)</a:t>
                      </a:r>
                      <a:endParaRPr sz="1600" dirty="0">
                        <a:latin typeface="Open Sans Light"/>
                        <a:ea typeface="Open Sans Light"/>
                        <a:cs typeface="Open Sans Light"/>
                        <a:sym typeface="Open Sans Light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deadline in January</a:t>
                      </a:r>
                      <a:endParaRPr sz="1600">
                        <a:latin typeface="Open Sans Light"/>
                        <a:ea typeface="Open Sans Light"/>
                        <a:cs typeface="Open Sans Light"/>
                        <a:sym typeface="Open Sans Light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4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dirty="0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self-organized stay</a:t>
                      </a:r>
                      <a:endParaRPr sz="1600" dirty="0">
                        <a:latin typeface="Open Sans Light"/>
                        <a:ea typeface="Open Sans Light"/>
                        <a:cs typeface="Open Sans Light"/>
                        <a:sym typeface="Open Sans Light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at least 1 year in advance</a:t>
                      </a:r>
                      <a:endParaRPr sz="1600">
                        <a:latin typeface="Open Sans Light"/>
                        <a:ea typeface="Open Sans Light"/>
                        <a:cs typeface="Open Sans Light"/>
                        <a:sym typeface="Open Sans Light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4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dirty="0" err="1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fulbright</a:t>
                      </a:r>
                      <a:r>
                        <a:rPr lang="en-GB" sz="1600" dirty="0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 travel stipend</a:t>
                      </a:r>
                      <a:endParaRPr sz="1600" dirty="0">
                        <a:latin typeface="Open Sans Light"/>
                        <a:ea typeface="Open Sans Light"/>
                        <a:cs typeface="Open Sans Light"/>
                        <a:sym typeface="Open Sans Light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600" dirty="0" err="1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tba</a:t>
                      </a:r>
                      <a:endParaRPr sz="1600" dirty="0">
                        <a:latin typeface="Open Sans Light"/>
                        <a:ea typeface="Open Sans Light"/>
                        <a:cs typeface="Open Sans Light"/>
                        <a:sym typeface="Open Sans Light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4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fulbright study scholarship</a:t>
                      </a:r>
                      <a:endParaRPr sz="1600">
                        <a:latin typeface="Open Sans Light"/>
                        <a:ea typeface="Open Sans Light"/>
                        <a:cs typeface="Open Sans Light"/>
                        <a:sym typeface="Open Sans Light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-DE" sz="1600" dirty="0" err="1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tba</a:t>
                      </a:r>
                      <a:endParaRPr sz="1600" dirty="0">
                        <a:latin typeface="Open Sans Light"/>
                        <a:ea typeface="Open Sans Light"/>
                        <a:cs typeface="Open Sans Light"/>
                        <a:sym typeface="Open Sans Light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34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Auslands BAFöG</a:t>
                      </a:r>
                      <a:endParaRPr sz="1600">
                        <a:latin typeface="Open Sans Light"/>
                        <a:ea typeface="Open Sans Light"/>
                        <a:cs typeface="Open Sans Light"/>
                        <a:sym typeface="Open Sans Light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6 months in advance</a:t>
                      </a:r>
                      <a:endParaRPr sz="1600">
                        <a:latin typeface="Open Sans Light"/>
                        <a:ea typeface="Open Sans Light"/>
                        <a:cs typeface="Open Sans Light"/>
                        <a:sym typeface="Open Sans Light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34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mobility grants</a:t>
                      </a:r>
                      <a:endParaRPr sz="1600">
                        <a:latin typeface="Open Sans Light"/>
                        <a:ea typeface="Open Sans Light"/>
                        <a:cs typeface="Open Sans Light"/>
                        <a:sym typeface="Open Sans Light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dirty="0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November 30th &amp; April 30th</a:t>
                      </a:r>
                      <a:endParaRPr sz="1600" dirty="0">
                        <a:latin typeface="Open Sans Light"/>
                        <a:ea typeface="Open Sans Light"/>
                        <a:cs typeface="Open Sans Light"/>
                        <a:sym typeface="Open Sans Light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p36"/>
          <p:cNvSpPr txBox="1">
            <a:spLocks noGrp="1"/>
          </p:cNvSpPr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Application Deadlines - Internships</a:t>
            </a:r>
            <a:endParaRPr/>
          </a:p>
        </p:txBody>
      </p:sp>
      <p:graphicFrame>
        <p:nvGraphicFramePr>
          <p:cNvPr id="458" name="Google Shape;458;p36"/>
          <p:cNvGraphicFramePr/>
          <p:nvPr>
            <p:extLst>
              <p:ext uri="{D42A27DB-BD31-4B8C-83A1-F6EECF244321}">
                <p14:modId xmlns:p14="http://schemas.microsoft.com/office/powerpoint/2010/main" val="1940406437"/>
              </p:ext>
            </p:extLst>
          </p:nvPr>
        </p:nvGraphicFramePr>
        <p:xfrm>
          <a:off x="311700" y="1232625"/>
          <a:ext cx="8520600" cy="3047820"/>
        </p:xfrm>
        <a:graphic>
          <a:graphicData uri="http://schemas.openxmlformats.org/drawingml/2006/table">
            <a:tbl>
              <a:tblPr>
                <a:noFill/>
                <a:tableStyleId>{D1D8A088-1545-4C28-B3CF-E187A4846989}</a:tableStyleId>
              </a:tblPr>
              <a:tblGrid>
                <a:gridCol w="4114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06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34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dirty="0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self-organized stay</a:t>
                      </a:r>
                      <a:endParaRPr sz="1600" dirty="0">
                        <a:latin typeface="Open Sans Light"/>
                        <a:ea typeface="Open Sans Light"/>
                        <a:cs typeface="Open Sans Light"/>
                        <a:sym typeface="Open Sans Light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at least 1 year in advance</a:t>
                      </a:r>
                      <a:endParaRPr sz="1600">
                        <a:latin typeface="Open Sans Light"/>
                        <a:ea typeface="Open Sans Light"/>
                        <a:cs typeface="Open Sans Light"/>
                        <a:sym typeface="Open Sans Light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4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DAAD RISE worldwide</a:t>
                      </a:r>
                      <a:endParaRPr sz="1600">
                        <a:latin typeface="Open Sans Light"/>
                        <a:ea typeface="Open Sans Light"/>
                        <a:cs typeface="Open Sans Light"/>
                        <a:sym typeface="Open Sans Light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dirty="0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November – December (check website)</a:t>
                      </a:r>
                      <a:endParaRPr sz="1600" dirty="0">
                        <a:latin typeface="Open Sans Light"/>
                        <a:ea typeface="Open Sans Light"/>
                        <a:cs typeface="Open Sans Light"/>
                        <a:sym typeface="Open Sans Light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4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MITACS Globalink</a:t>
                      </a:r>
                      <a:endParaRPr sz="1600">
                        <a:latin typeface="Open Sans Light"/>
                        <a:ea typeface="Open Sans Light"/>
                        <a:cs typeface="Open Sans Light"/>
                        <a:sym typeface="Open Sans Light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dirty="0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August – September (check website)</a:t>
                      </a:r>
                      <a:endParaRPr sz="1600" dirty="0">
                        <a:latin typeface="Open Sans Light"/>
                        <a:ea typeface="Open Sans Light"/>
                        <a:cs typeface="Open Sans Light"/>
                        <a:sym typeface="Open Sans Light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4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OIST</a:t>
                      </a:r>
                      <a:endParaRPr sz="1600">
                        <a:latin typeface="Open Sans Light"/>
                        <a:ea typeface="Open Sans Light"/>
                        <a:cs typeface="Open Sans Light"/>
                        <a:sym typeface="Open Sans Light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for April-Sept 2020: </a:t>
                      </a:r>
                      <a:br>
                        <a:rPr lang="en-GB" sz="1600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</a:br>
                      <a:r>
                        <a:rPr lang="en-GB" sz="1600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Sept 15th - Oct 15th 2019</a:t>
                      </a:r>
                      <a:endParaRPr sz="1600">
                        <a:latin typeface="Open Sans Light"/>
                        <a:ea typeface="Open Sans Light"/>
                        <a:cs typeface="Open Sans Light"/>
                        <a:sym typeface="Open Sans Light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4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dirty="0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ERASMUS+: Internship financial support</a:t>
                      </a:r>
                      <a:endParaRPr sz="1600" dirty="0">
                        <a:latin typeface="Open Sans Light"/>
                        <a:ea typeface="Open Sans Light"/>
                        <a:cs typeface="Open Sans Light"/>
                        <a:sym typeface="Open Sans Light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dirty="0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at least 6 weeks in advance</a:t>
                      </a:r>
                      <a:br>
                        <a:rPr lang="en-GB" sz="1600" dirty="0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</a:br>
                      <a:r>
                        <a:rPr lang="en-GB" sz="1600" dirty="0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(contact </a:t>
                      </a:r>
                      <a:r>
                        <a:rPr lang="en-GB" sz="1600" dirty="0" err="1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Cogsci</a:t>
                      </a:r>
                      <a:r>
                        <a:rPr lang="en-GB" sz="1600" dirty="0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 Mobility Office first)</a:t>
                      </a:r>
                      <a:endParaRPr sz="1600" dirty="0">
                        <a:latin typeface="Open Sans Light"/>
                        <a:ea typeface="Open Sans Light"/>
                        <a:cs typeface="Open Sans Light"/>
                        <a:sym typeface="Open Sans Light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34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Auslands BAFöG</a:t>
                      </a:r>
                      <a:endParaRPr sz="1600">
                        <a:latin typeface="Open Sans Light"/>
                        <a:ea typeface="Open Sans Light"/>
                        <a:cs typeface="Open Sans Light"/>
                        <a:sym typeface="Open Sans Light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600" dirty="0">
                          <a:latin typeface="Open Sans Light"/>
                          <a:ea typeface="Open Sans Light"/>
                          <a:cs typeface="Open Sans Light"/>
                          <a:sym typeface="Open Sans Light"/>
                        </a:rPr>
                        <a:t>6 months in advance</a:t>
                      </a:r>
                      <a:endParaRPr sz="1600" dirty="0">
                        <a:latin typeface="Open Sans Light"/>
                        <a:ea typeface="Open Sans Light"/>
                        <a:cs typeface="Open Sans Light"/>
                        <a:sym typeface="Open Sans Light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>
            <a:spLocks noGrp="1"/>
          </p:cNvSpPr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Obligatory Semester Abroad</a:t>
            </a:r>
            <a:endParaRPr/>
          </a:p>
        </p:txBody>
      </p:sp>
      <p:sp>
        <p:nvSpPr>
          <p:cNvPr id="53" name="Google Shape;53;p8"/>
          <p:cNvSpPr/>
          <p:nvPr/>
        </p:nvSpPr>
        <p:spPr>
          <a:xfrm>
            <a:off x="346175" y="1123050"/>
            <a:ext cx="1424400" cy="1448700"/>
          </a:xfrm>
          <a:prstGeom prst="round1Rect">
            <a:avLst>
              <a:gd name="adj" fmla="val 16667"/>
            </a:avLst>
          </a:prstGeom>
          <a:solidFill>
            <a:srgbClr val="E6B8A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Prepare 1 to 1.5 years in advance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→ CogSci Mobility Office</a:t>
            </a:r>
            <a:b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</a:b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(50/E19)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54" name="Google Shape;54;p8"/>
          <p:cNvSpPr/>
          <p:nvPr/>
        </p:nvSpPr>
        <p:spPr>
          <a:xfrm>
            <a:off x="2101300" y="1114650"/>
            <a:ext cx="1424400" cy="1448700"/>
          </a:xfrm>
          <a:prstGeom prst="round1Rect">
            <a:avLst>
              <a:gd name="adj" fmla="val 16667"/>
            </a:avLst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Decision: studying or internship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(or both?)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cxnSp>
        <p:nvCxnSpPr>
          <p:cNvPr id="55" name="Google Shape;55;p8"/>
          <p:cNvCxnSpPr/>
          <p:nvPr/>
        </p:nvCxnSpPr>
        <p:spPr>
          <a:xfrm>
            <a:off x="311700" y="2784475"/>
            <a:ext cx="8520600" cy="0"/>
          </a:xfrm>
          <a:prstGeom prst="straightConnector1">
            <a:avLst/>
          </a:prstGeom>
          <a:noFill/>
          <a:ln w="38100" cap="flat" cmpd="sng">
            <a:solidFill>
              <a:srgbClr val="38761D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56" name="Google Shape;56;p8"/>
          <p:cNvSpPr txBox="1"/>
          <p:nvPr/>
        </p:nvSpPr>
        <p:spPr>
          <a:xfrm rot="-3899079">
            <a:off x="513780" y="3237785"/>
            <a:ext cx="1344413" cy="328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2nd Semester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57" name="Google Shape;57;p8"/>
          <p:cNvSpPr txBox="1"/>
          <p:nvPr/>
        </p:nvSpPr>
        <p:spPr>
          <a:xfrm rot="-3899079">
            <a:off x="2163755" y="3237785"/>
            <a:ext cx="1344413" cy="328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3rd Semester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58" name="Google Shape;58;p8"/>
          <p:cNvSpPr txBox="1"/>
          <p:nvPr/>
        </p:nvSpPr>
        <p:spPr>
          <a:xfrm rot="-3899079">
            <a:off x="3899805" y="3247510"/>
            <a:ext cx="1344413" cy="328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4th Semester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59" name="Google Shape;59;p8"/>
          <p:cNvSpPr txBox="1"/>
          <p:nvPr/>
        </p:nvSpPr>
        <p:spPr>
          <a:xfrm rot="-3899079">
            <a:off x="5678505" y="3237797"/>
            <a:ext cx="1344413" cy="328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5th Semester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60" name="Google Shape;60;p8"/>
          <p:cNvSpPr txBox="1"/>
          <p:nvPr/>
        </p:nvSpPr>
        <p:spPr>
          <a:xfrm rot="-3899079">
            <a:off x="7435880" y="3237785"/>
            <a:ext cx="1344413" cy="328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6th Semester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37"/>
          <p:cNvSpPr txBox="1">
            <a:spLocks noGrp="1"/>
          </p:cNvSpPr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Contacts</a:t>
            </a:r>
            <a:endParaRPr/>
          </a:p>
        </p:txBody>
      </p:sp>
      <p:sp>
        <p:nvSpPr>
          <p:cNvPr id="464" name="Google Shape;464;p37"/>
          <p:cNvSpPr txBox="1">
            <a:spLocks noGrp="1"/>
          </p:cNvSpPr>
          <p:nvPr>
            <p:ph type="body" idx="1"/>
          </p:nvPr>
        </p:nvSpPr>
        <p:spPr>
          <a:xfrm>
            <a:off x="311700" y="1000075"/>
            <a:ext cx="8520600" cy="387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 err="1">
                <a:latin typeface="Open Sans SemiBold"/>
                <a:ea typeface="Open Sans SemiBold"/>
                <a:cs typeface="Open Sans SemiBold"/>
                <a:sym typeface="Open Sans SemiBold"/>
              </a:rPr>
              <a:t>CogSci</a:t>
            </a:r>
            <a:r>
              <a:rPr lang="en-GB" dirty="0">
                <a:latin typeface="Open Sans SemiBold"/>
                <a:ea typeface="Open Sans SemiBold"/>
                <a:cs typeface="Open Sans SemiBold"/>
                <a:sym typeface="Open Sans SemiBold"/>
              </a:rPr>
              <a:t> Mobility Office (50/E19)</a:t>
            </a:r>
            <a:br>
              <a:rPr lang="en-GB" dirty="0"/>
            </a:br>
            <a:r>
              <a:rPr lang="en-GB" dirty="0"/>
              <a:t>Petra Dießel (Internships and ERASMUS+)</a:t>
            </a:r>
            <a:br>
              <a:rPr lang="en-GB" dirty="0"/>
            </a:br>
            <a:r>
              <a:rPr lang="en-GB" u="sng" dirty="0">
                <a:solidFill>
                  <a:srgbClr val="38761D"/>
                </a:solidFill>
              </a:rPr>
              <a:t>pdiessel</a:t>
            </a:r>
            <a:r>
              <a:rPr lang="en-GB" u="sng" dirty="0">
                <a:solidFill>
                  <a:srgbClr val="38761D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@uos.de</a:t>
            </a:r>
            <a:endParaRPr dirty="0">
              <a:solidFill>
                <a:srgbClr val="38761D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dirty="0">
                <a:latin typeface="Open Sans SemiBold"/>
                <a:ea typeface="Open Sans SemiBold"/>
                <a:cs typeface="Open Sans SemiBold"/>
                <a:sym typeface="Open Sans SemiBold"/>
              </a:rPr>
              <a:t>International Office</a:t>
            </a:r>
            <a:br>
              <a:rPr lang="en-GB" dirty="0"/>
            </a:br>
            <a:r>
              <a:rPr lang="en-GB" dirty="0"/>
              <a:t>Laura Rohe (Internship Financing): </a:t>
            </a:r>
            <a:r>
              <a:rPr lang="en-GB" u="sng" dirty="0">
                <a:solidFill>
                  <a:srgbClr val="38761D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laura.rohe@uos.de</a:t>
            </a:r>
            <a:br>
              <a:rPr lang="en-GB" dirty="0">
                <a:solidFill>
                  <a:srgbClr val="0097A7"/>
                </a:solidFill>
              </a:rPr>
            </a:br>
            <a:r>
              <a:rPr lang="en-GB" dirty="0"/>
              <a:t>Beate </a:t>
            </a:r>
            <a:r>
              <a:rPr lang="en-GB" dirty="0" err="1"/>
              <a:t>Teutloff</a:t>
            </a:r>
            <a:r>
              <a:rPr lang="en-GB" dirty="0"/>
              <a:t> (Overseas): </a:t>
            </a:r>
            <a:r>
              <a:rPr lang="en-GB" u="sng" dirty="0">
                <a:solidFill>
                  <a:srgbClr val="38761D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beate.teutloff@uos.de</a:t>
            </a:r>
            <a:r>
              <a:rPr lang="en-GB" dirty="0">
                <a:solidFill>
                  <a:srgbClr val="38761D"/>
                </a:solidFill>
              </a:rPr>
              <a:t> </a:t>
            </a:r>
            <a:endParaRPr dirty="0">
              <a:solidFill>
                <a:srgbClr val="38761D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br>
              <a:rPr lang="en-GB" dirty="0"/>
            </a:br>
            <a:endParaRPr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Google Shape;469;p38"/>
          <p:cNvSpPr txBox="1">
            <a:spLocks noGrp="1"/>
          </p:cNvSpPr>
          <p:nvPr>
            <p:ph type="ctrTitle"/>
          </p:nvPr>
        </p:nvSpPr>
        <p:spPr>
          <a:xfrm>
            <a:off x="671258" y="810000"/>
            <a:ext cx="7801500" cy="173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Any Questions?</a:t>
            </a:r>
            <a:endParaRPr/>
          </a:p>
        </p:txBody>
      </p:sp>
      <p:sp>
        <p:nvSpPr>
          <p:cNvPr id="470" name="Google Shape;470;p38"/>
          <p:cNvSpPr txBox="1">
            <a:spLocks noGrp="1"/>
          </p:cNvSpPr>
          <p:nvPr>
            <p:ph type="subTitle" idx="1"/>
          </p:nvPr>
        </p:nvSpPr>
        <p:spPr>
          <a:xfrm>
            <a:off x="671250" y="2994076"/>
            <a:ext cx="7801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Thanks for your attention!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9"/>
          <p:cNvSpPr txBox="1">
            <a:spLocks noGrp="1"/>
          </p:cNvSpPr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Obligatory Semester Abroad</a:t>
            </a:r>
            <a:endParaRPr/>
          </a:p>
        </p:txBody>
      </p:sp>
      <p:sp>
        <p:nvSpPr>
          <p:cNvPr id="66" name="Google Shape;66;p9"/>
          <p:cNvSpPr/>
          <p:nvPr/>
        </p:nvSpPr>
        <p:spPr>
          <a:xfrm>
            <a:off x="346175" y="1123050"/>
            <a:ext cx="1424400" cy="1448700"/>
          </a:xfrm>
          <a:prstGeom prst="round1Rect">
            <a:avLst>
              <a:gd name="adj" fmla="val 16667"/>
            </a:avLst>
          </a:prstGeom>
          <a:solidFill>
            <a:srgbClr val="E6B8A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Prepare 1 to 1.5 years in advance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→ CogSci Mobility Office</a:t>
            </a:r>
            <a:b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</a:b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(50/E19)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67" name="Google Shape;67;p9"/>
          <p:cNvSpPr/>
          <p:nvPr/>
        </p:nvSpPr>
        <p:spPr>
          <a:xfrm>
            <a:off x="2101300" y="1114650"/>
            <a:ext cx="1424400" cy="1448700"/>
          </a:xfrm>
          <a:prstGeom prst="round1Rect">
            <a:avLst>
              <a:gd name="adj" fmla="val 16667"/>
            </a:avLst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Decision: studying or internship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(or both?)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68" name="Google Shape;68;p9"/>
          <p:cNvSpPr/>
          <p:nvPr/>
        </p:nvSpPr>
        <p:spPr>
          <a:xfrm>
            <a:off x="3858675" y="1114775"/>
            <a:ext cx="1424400" cy="1448700"/>
          </a:xfrm>
          <a:prstGeom prst="round1Rect">
            <a:avLst>
              <a:gd name="adj" fmla="val 16667"/>
            </a:avLst>
          </a:prstGeom>
          <a:solidFill>
            <a:srgbClr val="FCE5C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>
                <a:latin typeface="Open Sans Light"/>
                <a:ea typeface="Open Sans Light"/>
                <a:cs typeface="Open Sans Light"/>
                <a:sym typeface="Open Sans Light"/>
              </a:rPr>
              <a:t>Apply for position &amp; approve stay with CogSci Mobility Office</a:t>
            </a:r>
            <a:endParaRPr sz="130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cxnSp>
        <p:nvCxnSpPr>
          <p:cNvPr id="69" name="Google Shape;69;p9"/>
          <p:cNvCxnSpPr/>
          <p:nvPr/>
        </p:nvCxnSpPr>
        <p:spPr>
          <a:xfrm>
            <a:off x="311700" y="2784475"/>
            <a:ext cx="8520600" cy="0"/>
          </a:xfrm>
          <a:prstGeom prst="straightConnector1">
            <a:avLst/>
          </a:prstGeom>
          <a:noFill/>
          <a:ln w="38100" cap="flat" cmpd="sng">
            <a:solidFill>
              <a:srgbClr val="38761D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70" name="Google Shape;70;p9"/>
          <p:cNvSpPr txBox="1"/>
          <p:nvPr/>
        </p:nvSpPr>
        <p:spPr>
          <a:xfrm rot="-3899079">
            <a:off x="513780" y="3237785"/>
            <a:ext cx="1344413" cy="328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2nd Semester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71" name="Google Shape;71;p9"/>
          <p:cNvSpPr txBox="1"/>
          <p:nvPr/>
        </p:nvSpPr>
        <p:spPr>
          <a:xfrm rot="-3899079">
            <a:off x="2163755" y="3237785"/>
            <a:ext cx="1344413" cy="328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3rd Semester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72" name="Google Shape;72;p9"/>
          <p:cNvSpPr txBox="1"/>
          <p:nvPr/>
        </p:nvSpPr>
        <p:spPr>
          <a:xfrm rot="-3899079">
            <a:off x="3899805" y="3247510"/>
            <a:ext cx="1344413" cy="328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4th Semester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73" name="Google Shape;73;p9"/>
          <p:cNvSpPr txBox="1"/>
          <p:nvPr/>
        </p:nvSpPr>
        <p:spPr>
          <a:xfrm rot="-3899079">
            <a:off x="5678505" y="3237797"/>
            <a:ext cx="1344413" cy="328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5th Semester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74" name="Google Shape;74;p9"/>
          <p:cNvSpPr txBox="1"/>
          <p:nvPr/>
        </p:nvSpPr>
        <p:spPr>
          <a:xfrm rot="-3899079">
            <a:off x="7435880" y="3237785"/>
            <a:ext cx="1344413" cy="328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6th Semester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0"/>
          <p:cNvSpPr txBox="1">
            <a:spLocks noGrp="1"/>
          </p:cNvSpPr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Obligatory Semester Abroad</a:t>
            </a:r>
            <a:endParaRPr/>
          </a:p>
        </p:txBody>
      </p:sp>
      <p:sp>
        <p:nvSpPr>
          <p:cNvPr id="80" name="Google Shape;80;p10"/>
          <p:cNvSpPr/>
          <p:nvPr/>
        </p:nvSpPr>
        <p:spPr>
          <a:xfrm>
            <a:off x="346175" y="1123050"/>
            <a:ext cx="1424400" cy="1448700"/>
          </a:xfrm>
          <a:prstGeom prst="round1Rect">
            <a:avLst>
              <a:gd name="adj" fmla="val 16667"/>
            </a:avLst>
          </a:prstGeom>
          <a:solidFill>
            <a:srgbClr val="E6B8A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Prepare 1 to 1.5 years in advance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→ CogSci Mobility Office</a:t>
            </a:r>
            <a:b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</a:b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(50/E19)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81" name="Google Shape;81;p10"/>
          <p:cNvSpPr/>
          <p:nvPr/>
        </p:nvSpPr>
        <p:spPr>
          <a:xfrm>
            <a:off x="2101300" y="1114650"/>
            <a:ext cx="1424400" cy="1448700"/>
          </a:xfrm>
          <a:prstGeom prst="round1Rect">
            <a:avLst>
              <a:gd name="adj" fmla="val 16667"/>
            </a:avLst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Decision: studying or internship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(or both?)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82" name="Google Shape;82;p10"/>
          <p:cNvSpPr/>
          <p:nvPr/>
        </p:nvSpPr>
        <p:spPr>
          <a:xfrm>
            <a:off x="3858675" y="1114775"/>
            <a:ext cx="1424400" cy="1448700"/>
          </a:xfrm>
          <a:prstGeom prst="round1Rect">
            <a:avLst>
              <a:gd name="adj" fmla="val 16667"/>
            </a:avLst>
          </a:prstGeom>
          <a:solidFill>
            <a:srgbClr val="FCE5C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>
                <a:latin typeface="Open Sans Light"/>
                <a:ea typeface="Open Sans Light"/>
                <a:cs typeface="Open Sans Light"/>
                <a:sym typeface="Open Sans Light"/>
              </a:rPr>
              <a:t>Apply for position &amp; approve stay with CogSci Mobility Office</a:t>
            </a:r>
            <a:endParaRPr sz="130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83" name="Google Shape;83;p10"/>
          <p:cNvSpPr/>
          <p:nvPr/>
        </p:nvSpPr>
        <p:spPr>
          <a:xfrm>
            <a:off x="5616050" y="1114775"/>
            <a:ext cx="1424400" cy="1448700"/>
          </a:xfrm>
          <a:prstGeom prst="round1Rect">
            <a:avLst>
              <a:gd name="adj" fmla="val 16667"/>
            </a:avLst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Go Abroad for at least 3 months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cxnSp>
        <p:nvCxnSpPr>
          <p:cNvPr id="84" name="Google Shape;84;p10"/>
          <p:cNvCxnSpPr/>
          <p:nvPr/>
        </p:nvCxnSpPr>
        <p:spPr>
          <a:xfrm>
            <a:off x="311700" y="2784475"/>
            <a:ext cx="8520600" cy="0"/>
          </a:xfrm>
          <a:prstGeom prst="straightConnector1">
            <a:avLst/>
          </a:prstGeom>
          <a:noFill/>
          <a:ln w="38100" cap="flat" cmpd="sng">
            <a:solidFill>
              <a:srgbClr val="38761D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85" name="Google Shape;85;p10"/>
          <p:cNvSpPr txBox="1"/>
          <p:nvPr/>
        </p:nvSpPr>
        <p:spPr>
          <a:xfrm rot="-3899079">
            <a:off x="513780" y="3237785"/>
            <a:ext cx="1344413" cy="328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2nd Semester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86" name="Google Shape;86;p10"/>
          <p:cNvSpPr txBox="1"/>
          <p:nvPr/>
        </p:nvSpPr>
        <p:spPr>
          <a:xfrm rot="-3899079">
            <a:off x="2163755" y="3237785"/>
            <a:ext cx="1344413" cy="328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3rd Semester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87" name="Google Shape;87;p10"/>
          <p:cNvSpPr txBox="1"/>
          <p:nvPr/>
        </p:nvSpPr>
        <p:spPr>
          <a:xfrm rot="-3899079">
            <a:off x="3899805" y="3247510"/>
            <a:ext cx="1344413" cy="328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4th Semester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88" name="Google Shape;88;p10"/>
          <p:cNvSpPr txBox="1"/>
          <p:nvPr/>
        </p:nvSpPr>
        <p:spPr>
          <a:xfrm rot="-3899079">
            <a:off x="5678505" y="3237797"/>
            <a:ext cx="1344413" cy="328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5th Semester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89" name="Google Shape;89;p10"/>
          <p:cNvSpPr txBox="1"/>
          <p:nvPr/>
        </p:nvSpPr>
        <p:spPr>
          <a:xfrm rot="-3899079">
            <a:off x="7435880" y="3237785"/>
            <a:ext cx="1344413" cy="328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6th Semester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"/>
          <p:cNvSpPr txBox="1">
            <a:spLocks noGrp="1"/>
          </p:cNvSpPr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Obligatory Semester Abroad</a:t>
            </a:r>
            <a:endParaRPr/>
          </a:p>
        </p:txBody>
      </p:sp>
      <p:sp>
        <p:nvSpPr>
          <p:cNvPr id="95" name="Google Shape;95;p11"/>
          <p:cNvSpPr/>
          <p:nvPr/>
        </p:nvSpPr>
        <p:spPr>
          <a:xfrm>
            <a:off x="346175" y="1123050"/>
            <a:ext cx="1424400" cy="1448700"/>
          </a:xfrm>
          <a:prstGeom prst="round1Rect">
            <a:avLst>
              <a:gd name="adj" fmla="val 16667"/>
            </a:avLst>
          </a:prstGeom>
          <a:solidFill>
            <a:srgbClr val="E6B8A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Prepare 1 to 1.5 years in advance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→ CogSci Mobility Office</a:t>
            </a:r>
            <a:b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</a:b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(50/E19)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96" name="Google Shape;96;p11"/>
          <p:cNvSpPr/>
          <p:nvPr/>
        </p:nvSpPr>
        <p:spPr>
          <a:xfrm>
            <a:off x="2101300" y="1114650"/>
            <a:ext cx="1424400" cy="1448700"/>
          </a:xfrm>
          <a:prstGeom prst="round1Rect">
            <a:avLst>
              <a:gd name="adj" fmla="val 16667"/>
            </a:avLst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Decision: studying or internship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(or both?)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97" name="Google Shape;97;p11"/>
          <p:cNvSpPr/>
          <p:nvPr/>
        </p:nvSpPr>
        <p:spPr>
          <a:xfrm>
            <a:off x="3858675" y="1114775"/>
            <a:ext cx="1424400" cy="1448700"/>
          </a:xfrm>
          <a:prstGeom prst="round1Rect">
            <a:avLst>
              <a:gd name="adj" fmla="val 16667"/>
            </a:avLst>
          </a:prstGeom>
          <a:solidFill>
            <a:srgbClr val="FCE5C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>
                <a:latin typeface="Open Sans Light"/>
                <a:ea typeface="Open Sans Light"/>
                <a:cs typeface="Open Sans Light"/>
                <a:sym typeface="Open Sans Light"/>
              </a:rPr>
              <a:t>Apply for position &amp; approve stay with CogSci Mobility Office</a:t>
            </a:r>
            <a:endParaRPr sz="130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98" name="Google Shape;98;p11"/>
          <p:cNvSpPr/>
          <p:nvPr/>
        </p:nvSpPr>
        <p:spPr>
          <a:xfrm>
            <a:off x="5616050" y="1114775"/>
            <a:ext cx="1424400" cy="1448700"/>
          </a:xfrm>
          <a:prstGeom prst="round1Rect">
            <a:avLst>
              <a:gd name="adj" fmla="val 16667"/>
            </a:avLst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Go Abroad for at least 3 months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99" name="Google Shape;99;p11"/>
          <p:cNvSpPr/>
          <p:nvPr/>
        </p:nvSpPr>
        <p:spPr>
          <a:xfrm>
            <a:off x="7373425" y="1114775"/>
            <a:ext cx="1424400" cy="1448700"/>
          </a:xfrm>
          <a:prstGeom prst="round1Rect">
            <a:avLst>
              <a:gd name="adj" fmla="val 16667"/>
            </a:avLst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Bring form of completion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cxnSp>
        <p:nvCxnSpPr>
          <p:cNvPr id="100" name="Google Shape;100;p11"/>
          <p:cNvCxnSpPr/>
          <p:nvPr/>
        </p:nvCxnSpPr>
        <p:spPr>
          <a:xfrm>
            <a:off x="311700" y="2784475"/>
            <a:ext cx="8520600" cy="0"/>
          </a:xfrm>
          <a:prstGeom prst="straightConnector1">
            <a:avLst/>
          </a:prstGeom>
          <a:noFill/>
          <a:ln w="38100" cap="flat" cmpd="sng">
            <a:solidFill>
              <a:srgbClr val="38761D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101" name="Google Shape;101;p11"/>
          <p:cNvSpPr txBox="1"/>
          <p:nvPr/>
        </p:nvSpPr>
        <p:spPr>
          <a:xfrm rot="-3899079">
            <a:off x="513780" y="3237785"/>
            <a:ext cx="1344413" cy="328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2nd Semester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02" name="Google Shape;102;p11"/>
          <p:cNvSpPr txBox="1"/>
          <p:nvPr/>
        </p:nvSpPr>
        <p:spPr>
          <a:xfrm rot="-3899079">
            <a:off x="2163755" y="3237785"/>
            <a:ext cx="1344413" cy="328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3rd Semester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03" name="Google Shape;103;p11"/>
          <p:cNvSpPr txBox="1"/>
          <p:nvPr/>
        </p:nvSpPr>
        <p:spPr>
          <a:xfrm rot="-3899079">
            <a:off x="3899805" y="3247510"/>
            <a:ext cx="1344413" cy="328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4th Semester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04" name="Google Shape;104;p11"/>
          <p:cNvSpPr txBox="1"/>
          <p:nvPr/>
        </p:nvSpPr>
        <p:spPr>
          <a:xfrm rot="-3899079">
            <a:off x="5678505" y="3237797"/>
            <a:ext cx="1344413" cy="328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5th Semester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05" name="Google Shape;105;p11"/>
          <p:cNvSpPr txBox="1"/>
          <p:nvPr/>
        </p:nvSpPr>
        <p:spPr>
          <a:xfrm rot="-3899079">
            <a:off x="7435880" y="3237785"/>
            <a:ext cx="1344413" cy="328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6th Semester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2"/>
          <p:cNvSpPr txBox="1">
            <a:spLocks noGrp="1"/>
          </p:cNvSpPr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Obligatory Semester Abroad</a:t>
            </a:r>
            <a:endParaRPr/>
          </a:p>
        </p:txBody>
      </p:sp>
      <p:sp>
        <p:nvSpPr>
          <p:cNvPr id="111" name="Google Shape;111;p12"/>
          <p:cNvSpPr/>
          <p:nvPr/>
        </p:nvSpPr>
        <p:spPr>
          <a:xfrm>
            <a:off x="1464900" y="4148950"/>
            <a:ext cx="6214200" cy="821100"/>
          </a:xfrm>
          <a:prstGeom prst="roundRect">
            <a:avLst>
              <a:gd name="adj" fmla="val 16667"/>
            </a:avLst>
          </a:prstGeom>
          <a:solidFill>
            <a:srgbClr val="93C47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But what can I do abroad?           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200">
                <a:latin typeface="Open Sans"/>
                <a:ea typeface="Open Sans"/>
                <a:cs typeface="Open Sans"/>
                <a:sym typeface="Open Sans"/>
              </a:rPr>
              <a:t>And how do I finance this? </a:t>
            </a:r>
            <a:endParaRPr sz="2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2" name="Google Shape;112;p12"/>
          <p:cNvSpPr/>
          <p:nvPr/>
        </p:nvSpPr>
        <p:spPr>
          <a:xfrm>
            <a:off x="346175" y="1123050"/>
            <a:ext cx="1424400" cy="1448700"/>
          </a:xfrm>
          <a:prstGeom prst="round1Rect">
            <a:avLst>
              <a:gd name="adj" fmla="val 16667"/>
            </a:avLst>
          </a:prstGeom>
          <a:solidFill>
            <a:srgbClr val="E6B8A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Prepare 1 to 1.5 years in advance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→ CogSci Mobility Office</a:t>
            </a:r>
            <a:b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</a:b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(50/E19)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13" name="Google Shape;113;p12"/>
          <p:cNvSpPr/>
          <p:nvPr/>
        </p:nvSpPr>
        <p:spPr>
          <a:xfrm>
            <a:off x="2101300" y="1114650"/>
            <a:ext cx="1424400" cy="1448700"/>
          </a:xfrm>
          <a:prstGeom prst="round1Rect">
            <a:avLst>
              <a:gd name="adj" fmla="val 16667"/>
            </a:avLst>
          </a:prstGeom>
          <a:solidFill>
            <a:srgbClr val="F4CC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Decision: studying or internship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(or both?)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14" name="Google Shape;114;p12"/>
          <p:cNvSpPr/>
          <p:nvPr/>
        </p:nvSpPr>
        <p:spPr>
          <a:xfrm>
            <a:off x="3858675" y="1114775"/>
            <a:ext cx="1424400" cy="1448700"/>
          </a:xfrm>
          <a:prstGeom prst="round1Rect">
            <a:avLst>
              <a:gd name="adj" fmla="val 16667"/>
            </a:avLst>
          </a:prstGeom>
          <a:solidFill>
            <a:srgbClr val="FCE5CD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300">
                <a:latin typeface="Open Sans Light"/>
                <a:ea typeface="Open Sans Light"/>
                <a:cs typeface="Open Sans Light"/>
                <a:sym typeface="Open Sans Light"/>
              </a:rPr>
              <a:t>Apply for position &amp; approve stay with CogSci Mobility Office</a:t>
            </a:r>
            <a:endParaRPr sz="1300"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15" name="Google Shape;115;p12"/>
          <p:cNvSpPr/>
          <p:nvPr/>
        </p:nvSpPr>
        <p:spPr>
          <a:xfrm>
            <a:off x="5616050" y="1114775"/>
            <a:ext cx="1424400" cy="1448700"/>
          </a:xfrm>
          <a:prstGeom prst="round1Rect">
            <a:avLst>
              <a:gd name="adj" fmla="val 16667"/>
            </a:avLst>
          </a:prstGeom>
          <a:solidFill>
            <a:srgbClr val="FFF2CC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Go Abroad for at least 3 months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16" name="Google Shape;116;p12"/>
          <p:cNvSpPr/>
          <p:nvPr/>
        </p:nvSpPr>
        <p:spPr>
          <a:xfrm>
            <a:off x="7373425" y="1114775"/>
            <a:ext cx="1424400" cy="1448700"/>
          </a:xfrm>
          <a:prstGeom prst="round1Rect">
            <a:avLst>
              <a:gd name="adj" fmla="val 16667"/>
            </a:avLst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Bring form of completion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cxnSp>
        <p:nvCxnSpPr>
          <p:cNvPr id="117" name="Google Shape;117;p12"/>
          <p:cNvCxnSpPr/>
          <p:nvPr/>
        </p:nvCxnSpPr>
        <p:spPr>
          <a:xfrm>
            <a:off x="311700" y="2784475"/>
            <a:ext cx="8520600" cy="0"/>
          </a:xfrm>
          <a:prstGeom prst="straightConnector1">
            <a:avLst/>
          </a:prstGeom>
          <a:noFill/>
          <a:ln w="38100" cap="flat" cmpd="sng">
            <a:solidFill>
              <a:srgbClr val="38761D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118" name="Google Shape;118;p12"/>
          <p:cNvSpPr txBox="1"/>
          <p:nvPr/>
        </p:nvSpPr>
        <p:spPr>
          <a:xfrm rot="-3899079">
            <a:off x="513780" y="3237785"/>
            <a:ext cx="1344413" cy="328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2nd Semester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19" name="Google Shape;119;p12"/>
          <p:cNvSpPr txBox="1"/>
          <p:nvPr/>
        </p:nvSpPr>
        <p:spPr>
          <a:xfrm rot="-3899079">
            <a:off x="2163755" y="3237785"/>
            <a:ext cx="1344413" cy="328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3rd Semester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20" name="Google Shape;120;p12"/>
          <p:cNvSpPr txBox="1"/>
          <p:nvPr/>
        </p:nvSpPr>
        <p:spPr>
          <a:xfrm rot="-3899079">
            <a:off x="3899805" y="3247510"/>
            <a:ext cx="1344413" cy="328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4th Semester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21" name="Google Shape;121;p12"/>
          <p:cNvSpPr txBox="1"/>
          <p:nvPr/>
        </p:nvSpPr>
        <p:spPr>
          <a:xfrm rot="-3899079">
            <a:off x="5678505" y="3237797"/>
            <a:ext cx="1344413" cy="328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5th Semester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  <p:sp>
        <p:nvSpPr>
          <p:cNvPr id="122" name="Google Shape;122;p12"/>
          <p:cNvSpPr txBox="1"/>
          <p:nvPr/>
        </p:nvSpPr>
        <p:spPr>
          <a:xfrm rot="-3899079">
            <a:off x="7435880" y="3237785"/>
            <a:ext cx="1344413" cy="3284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latin typeface="Open Sans Light"/>
                <a:ea typeface="Open Sans Light"/>
                <a:cs typeface="Open Sans Light"/>
                <a:sym typeface="Open Sans Light"/>
              </a:rPr>
              <a:t>6th Semester</a:t>
            </a:r>
            <a:endParaRPr>
              <a:latin typeface="Open Sans Light"/>
              <a:ea typeface="Open Sans Light"/>
              <a:cs typeface="Open Sans Light"/>
              <a:sym typeface="Open Sans Ligh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3"/>
          <p:cNvSpPr txBox="1">
            <a:spLocks noGrp="1"/>
          </p:cNvSpPr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Studying Abroad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4"/>
          <p:cNvSpPr txBox="1">
            <a:spLocks noGrp="1"/>
          </p:cNvSpPr>
          <p:nvPr>
            <p:ph type="title"/>
          </p:nvPr>
        </p:nvSpPr>
        <p:spPr>
          <a:xfrm>
            <a:off x="311700" y="2926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General Idea	</a:t>
            </a:r>
            <a:endParaRPr/>
          </a:p>
        </p:txBody>
      </p:sp>
      <p:sp>
        <p:nvSpPr>
          <p:cNvPr id="133" name="Google Shape;133;p14"/>
          <p:cNvSpPr txBox="1">
            <a:spLocks noGrp="1"/>
          </p:cNvSpPr>
          <p:nvPr>
            <p:ph type="body" idx="1"/>
          </p:nvPr>
        </p:nvSpPr>
        <p:spPr>
          <a:xfrm>
            <a:off x="311700" y="10000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study abroad for at least one semester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courses may count towards your optional or compulsory optional modules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GB" dirty="0"/>
              <a:t>different options: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1457</Words>
  <Application>Microsoft Office PowerPoint</Application>
  <PresentationFormat>Bildschirmpräsentation (16:9)</PresentationFormat>
  <Paragraphs>289</Paragraphs>
  <Slides>31</Slides>
  <Notes>31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9" baseType="lpstr">
      <vt:lpstr>Open Sans</vt:lpstr>
      <vt:lpstr>Average</vt:lpstr>
      <vt:lpstr>Oswald</vt:lpstr>
      <vt:lpstr>Open Sans SemiBold</vt:lpstr>
      <vt:lpstr>Oswald Regular</vt:lpstr>
      <vt:lpstr>Open Sans Light</vt:lpstr>
      <vt:lpstr>Arial</vt:lpstr>
      <vt:lpstr>Slate</vt:lpstr>
      <vt:lpstr>Your Semester Abroad</vt:lpstr>
      <vt:lpstr>Obligatory Semester Abroad</vt:lpstr>
      <vt:lpstr>Obligatory Semester Abroad</vt:lpstr>
      <vt:lpstr>Obligatory Semester Abroad</vt:lpstr>
      <vt:lpstr>Obligatory Semester Abroad</vt:lpstr>
      <vt:lpstr>Obligatory Semester Abroad</vt:lpstr>
      <vt:lpstr>Obligatory Semester Abroad</vt:lpstr>
      <vt:lpstr>Studying Abroad</vt:lpstr>
      <vt:lpstr>General Idea </vt:lpstr>
      <vt:lpstr>General Idea </vt:lpstr>
      <vt:lpstr>Financial Support</vt:lpstr>
      <vt:lpstr>Financial Support</vt:lpstr>
      <vt:lpstr>Financial Support</vt:lpstr>
      <vt:lpstr>Financial Support</vt:lpstr>
      <vt:lpstr>ERASMUS+ </vt:lpstr>
      <vt:lpstr>University Partnerships</vt:lpstr>
      <vt:lpstr>Fulbright Study Scholarship</vt:lpstr>
      <vt:lpstr>Fulbright Travel Stipend</vt:lpstr>
      <vt:lpstr>… and more !</vt:lpstr>
      <vt:lpstr>Scholarships and Stipends - the usual requirements</vt:lpstr>
      <vt:lpstr>Internships Abroad</vt:lpstr>
      <vt:lpstr>Internships</vt:lpstr>
      <vt:lpstr>DAAD RISE worldwide</vt:lpstr>
      <vt:lpstr>MITACS globalink </vt:lpstr>
      <vt:lpstr>Deadlines, Contacts,  Next Steps</vt:lpstr>
      <vt:lpstr>Even more options...</vt:lpstr>
      <vt:lpstr>Preparation</vt:lpstr>
      <vt:lpstr>Application Deadlines - Studying</vt:lpstr>
      <vt:lpstr>Application Deadlines - Internships</vt:lpstr>
      <vt:lpstr>Contacts</vt:lpstr>
      <vt:lpstr>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Semester Abroad</dc:title>
  <dc:creator>pdiessel</dc:creator>
  <cp:lastModifiedBy>pdiessel</cp:lastModifiedBy>
  <cp:revision>8</cp:revision>
  <dcterms:modified xsi:type="dcterms:W3CDTF">2024-05-02T06:32:43Z</dcterms:modified>
</cp:coreProperties>
</file>